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  <p:sldMasterId id="2147483685" r:id="rId5"/>
  </p:sldMasterIdLst>
  <p:notesMasterIdLst>
    <p:notesMasterId r:id="rId11"/>
  </p:notesMasterIdLst>
  <p:handoutMasterIdLst>
    <p:handoutMasterId r:id="rId12"/>
  </p:handoutMasterIdLst>
  <p:sldIdLst>
    <p:sldId id="256" r:id="rId6"/>
    <p:sldId id="258" r:id="rId7"/>
    <p:sldId id="261" r:id="rId8"/>
    <p:sldId id="316" r:id="rId9"/>
    <p:sldId id="2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632" y="108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E06A129-C70F-254F-9FF3-8F3D217D3C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33B461-0AE3-2242-93F3-FA36B623B7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36DC0-04E1-B743-8033-23AF0DA2652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38E389-64B3-A841-A6EA-7D89EB6EF3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8A1F18-C929-4444-8BA6-8498080A87E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49DA8-1B47-A546-B081-D0E61049E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294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FAA7B-055E-504E-8721-B3DCB3CAE74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93CB5-56C3-844D-9892-CBECDADC2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540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41863"/>
            <a:ext cx="9144000" cy="1832238"/>
          </a:xfrm>
          <a:prstGeom prst="rect">
            <a:avLst/>
          </a:prstGeom>
        </p:spPr>
        <p:txBody>
          <a:bodyPr anchor="ctr" anchorCtr="1"/>
          <a:lstStyle>
            <a:lvl1pPr algn="ctr"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66176"/>
            <a:ext cx="9144000" cy="988704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dirty="0"/>
              <a:t>AMK-opiskelijavalinnat-konsortio 2025–2028 </a:t>
            </a:r>
          </a:p>
        </p:txBody>
      </p:sp>
    </p:spTree>
    <p:extLst>
      <p:ext uri="{BB962C8B-B14F-4D97-AF65-F5344CB8AC3E}">
        <p14:creationId xmlns:p14="http://schemas.microsoft.com/office/powerpoint/2010/main" val="396564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24499"/>
            <a:ext cx="9144000" cy="1900052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311C7B-C6C9-824F-BDBA-E025942C6E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3933" t="1775" r="25288" b="21726"/>
          <a:stretch/>
        </p:blipFill>
        <p:spPr>
          <a:xfrm>
            <a:off x="4792496" y="445501"/>
            <a:ext cx="2623941" cy="2655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00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60A79-BFE6-5145-8F6E-225DE3151E66}" type="datetime1">
              <a:rPr lang="fi-FI" smtClean="0"/>
              <a:t>30.10.2025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AMK-opiskelijavalinnat-konsortio 2025–2028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A21E6-6EA6-2447-B2DB-DC489FE3A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5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53337"/>
            <a:ext cx="5181600" cy="42288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53337"/>
            <a:ext cx="5181600" cy="42288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9231-E6BA-B54A-A746-889706CCF183}" type="datetime1">
              <a:rPr lang="fi-FI" smtClean="0"/>
              <a:t>30.10.2025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AMK-opiskelijavalinnat-konsortio 2025–2028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A21E6-6EA6-2447-B2DB-DC489FE3A37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492838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2176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953337"/>
            <a:ext cx="5157787" cy="491068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440493"/>
            <a:ext cx="5157787" cy="374164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953337"/>
            <a:ext cx="5183188" cy="491068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44406"/>
            <a:ext cx="5183188" cy="37377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0E734-3E99-AB4C-BA08-666504C8F5F7}" type="datetime1">
              <a:rPr lang="fi-FI" smtClean="0"/>
              <a:t>30.10.2025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AMK-opiskelijavalinnat-konsortio 2025–2028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A21E6-6EA6-2447-B2DB-DC489FE3A37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492838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75878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93913"/>
            <a:ext cx="10515600" cy="4999383"/>
          </a:xfrm>
        </p:spPr>
        <p:txBody>
          <a:bodyPr anchor="ctr" anchorCtr="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BDB59-8355-B644-A619-9D30E2DFC8E2}" type="datetime1">
              <a:rPr lang="fi-FI" smtClean="0"/>
              <a:t>30.10.2025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AMK-opiskelijavalinnat-konsortio 2025–2028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A21E6-6EA6-2447-B2DB-DC489FE3A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51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21F0-C60F-F447-A556-111346828C10}" type="datetime1">
              <a:rPr lang="fi-FI" smtClean="0"/>
              <a:t>30.10.2025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AMK-opiskelijavalinnat-konsortio 2025–2028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A21E6-6EA6-2447-B2DB-DC489FE3A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050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389199"/>
            <a:ext cx="3932237" cy="16002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318052"/>
            <a:ext cx="6172200" cy="57646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989399"/>
            <a:ext cx="3932237" cy="309334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3CE9-2BEB-E342-86DA-9AF032AF3000}" type="datetime1">
              <a:rPr lang="fi-FI" smtClean="0"/>
              <a:t>30.10.2025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AMK-opiskelijavalinnat-konsortio 2025–2028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A21E6-6EA6-2447-B2DB-DC489FE3A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29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99621" y="6435862"/>
            <a:ext cx="4992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AMK-opiskelijavalinnat-konsortio 2025–2028 </a:t>
            </a:r>
          </a:p>
        </p:txBody>
      </p:sp>
    </p:spTree>
    <p:extLst>
      <p:ext uri="{BB962C8B-B14F-4D97-AF65-F5344CB8AC3E}">
        <p14:creationId xmlns:p14="http://schemas.microsoft.com/office/powerpoint/2010/main" val="329379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93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9283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953337"/>
            <a:ext cx="10515600" cy="420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358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F030249-C591-0142-93B7-254F290D6B67}" type="datetime1">
              <a:rPr lang="fi-FI" smtClean="0"/>
              <a:t>30.10.2025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99621" y="6435862"/>
            <a:ext cx="4992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AMK-opiskelijavalinnat-konsortio 2025–2028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358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3BA21E6-6EA6-2447-B2DB-DC489FE3A3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090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FF569-7C30-D243-1BA1-D498AE43C8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Ajankohtaista </a:t>
            </a:r>
            <a:br>
              <a:rPr lang="fi-FI" dirty="0"/>
            </a:br>
            <a:r>
              <a:rPr lang="fi-FI" dirty="0"/>
              <a:t>AMK-opiskelijavalinnoista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C3D0F0-921C-C286-6CE7-162F57F28A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66277"/>
            <a:ext cx="9144000" cy="988704"/>
          </a:xfrm>
        </p:spPr>
        <p:txBody>
          <a:bodyPr/>
          <a:lstStyle/>
          <a:p>
            <a:r>
              <a:rPr lang="fi-FI" dirty="0"/>
              <a:t>30.10.2025 </a:t>
            </a:r>
          </a:p>
          <a:p>
            <a:r>
              <a:rPr lang="fi-FI" dirty="0"/>
              <a:t>Jonna Vierula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73764D-938F-580A-E42A-6155E2FF7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AMK-opiskelijavalinnat-konsortio 2025–2028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3784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665A7-B4C1-CEF3-541C-CD226752B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Nykytila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E8429-914A-31C7-DF46-F23D58B27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Ammattikorkeakoulut toteuttavat ja kehittävät yhteisiä valintamenetelmiä kaikkien ammattikorkeakoulujen yhteistyönä AMK-opiskelijavalinnat-konsortiossa (sopimuskausi 2025–2028).</a:t>
            </a:r>
          </a:p>
          <a:p>
            <a:r>
              <a:rPr lang="fi-FI" dirty="0"/>
              <a:t>Ammattikorkeakoulut ovat käyttäneet:</a:t>
            </a:r>
          </a:p>
          <a:p>
            <a:pPr lvl="1"/>
            <a:r>
              <a:rPr lang="fi-FI" i="1" dirty="0"/>
              <a:t>todistusvalintaa</a:t>
            </a:r>
            <a:r>
              <a:rPr lang="fi-FI" dirty="0"/>
              <a:t> keväästä 2020 lähtien</a:t>
            </a:r>
          </a:p>
          <a:p>
            <a:pPr lvl="2"/>
            <a:r>
              <a:rPr lang="fi-FI" dirty="0"/>
              <a:t>Ammatillinen perustutkintotodistus</a:t>
            </a:r>
          </a:p>
          <a:p>
            <a:pPr lvl="2"/>
            <a:r>
              <a:rPr lang="fi-FI" dirty="0"/>
              <a:t>Ylioppilastutkintotodistus</a:t>
            </a:r>
          </a:p>
          <a:p>
            <a:pPr lvl="1"/>
            <a:r>
              <a:rPr lang="fi-FI" i="1" dirty="0"/>
              <a:t>AMK-valintakoetta</a:t>
            </a:r>
            <a:r>
              <a:rPr lang="fi-FI" dirty="0"/>
              <a:t> syksystä 2019 lähtien (Tunneälytaidot-osio keväästä 2021) ja</a:t>
            </a:r>
          </a:p>
          <a:p>
            <a:pPr lvl="1"/>
            <a:r>
              <a:rPr lang="fi-FI" i="1" dirty="0"/>
              <a:t>International UAS </a:t>
            </a:r>
            <a:r>
              <a:rPr lang="fi-FI" i="1" dirty="0" err="1"/>
              <a:t>Exam:ia</a:t>
            </a:r>
            <a:r>
              <a:rPr lang="fi-FI" i="1" dirty="0"/>
              <a:t> </a:t>
            </a:r>
            <a:r>
              <a:rPr lang="fi-FI" dirty="0"/>
              <a:t>(IUAS </a:t>
            </a:r>
            <a:r>
              <a:rPr lang="fi-FI" dirty="0" err="1"/>
              <a:t>Exam</a:t>
            </a:r>
            <a:r>
              <a:rPr lang="fi-FI" dirty="0"/>
              <a:t>) (</a:t>
            </a:r>
            <a:r>
              <a:rPr lang="fi-FI" dirty="0" err="1"/>
              <a:t>engl.kiel</a:t>
            </a:r>
            <a:r>
              <a:rPr lang="fi-FI" dirty="0"/>
              <a:t>. perustutkinnot) keväästä 2022 alkaen.</a:t>
            </a:r>
          </a:p>
          <a:p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02061-0DCB-1D30-65EC-607C54F44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60A79-BFE6-5145-8F6E-225DE3151E66}" type="datetime1">
              <a:rPr lang="fi-FI" smtClean="0"/>
              <a:t>30.10.2025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1CEA3-2FD3-2ED1-2C8D-0C120A382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AMK-opiskelijavalinnat-konsortio 2025–2028 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AF272-889F-527E-CCC4-D5EFC3D01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A21E6-6EA6-2447-B2DB-DC489FE3A3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94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59E67-32C8-090F-747F-3277A6DAA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D6F1E-5F96-522B-3A18-0DBA38DBF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Todistusvalinnan pisteytysmallit säilyneet muuttumattomina.</a:t>
            </a:r>
          </a:p>
          <a:p>
            <a:pPr lvl="1"/>
            <a:r>
              <a:rPr lang="fi-FI" dirty="0"/>
              <a:t>Muutostarpeita tarkastellaan meneillään olevan seurantatutkimuksen avulla. Tällä hetkellä pisteytysmalliin ei ole tulossa muutoksia.</a:t>
            </a:r>
          </a:p>
          <a:p>
            <a:pPr lvl="1"/>
            <a:r>
              <a:rPr lang="fi-FI" dirty="0"/>
              <a:t>Taito- ja taideaineet ovat tulossa osaksi ylioppilastutkintoa syksystä 2029 alkaen.</a:t>
            </a:r>
          </a:p>
          <a:p>
            <a:pPr lvl="2"/>
            <a:r>
              <a:rPr lang="fi-FI" dirty="0"/>
              <a:t>Pisteytysmallia tarkastellaan AMK-opiskelijavalinnat-konsortiossa tämän muutoksen näkökulmasta keväällä 2026, kun valmistelu etenee YTL:n osalta.</a:t>
            </a:r>
          </a:p>
          <a:p>
            <a:r>
              <a:rPr lang="fi-FI" dirty="0"/>
              <a:t>AMK-valintakokeen rakenne (mitkä osiot käytössä) säilynyt ennallaan keväästä 2021 alkaen. Kokeen sisältöä ja pisteytystä kehitetty vuosien aikana ja tarkastellaan jatkuvasti.</a:t>
            </a:r>
          </a:p>
          <a:p>
            <a:pPr lvl="1"/>
            <a:r>
              <a:rPr lang="fi-FI" dirty="0"/>
              <a:t>Myös AMK-valintakokeen osalta on käynnissä seurantatutkimus, jonka avulla saadaan lisätietoa kokeen kehittämiseksi.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52AAB-A040-74BA-E075-3ACAC48F7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60A79-BFE6-5145-8F6E-225DE3151E66}" type="datetime1">
              <a:rPr lang="fi-FI" smtClean="0"/>
              <a:t>30.10.2025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AA6A5-86B7-E3A2-78E9-CB91CDFCB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AMK-opiskelijavalinnat-konsortio 2025–2028 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D620B-1363-718B-557E-5968E3C51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A21E6-6EA6-2447-B2DB-DC489FE3A3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11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FC53C-0A80-E9F3-4E1B-5F5C362E9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E0DDD-8377-7F4E-8C0D-CEA7293A2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IUAS </a:t>
            </a:r>
            <a:r>
              <a:rPr lang="fi-FI" dirty="0" err="1"/>
              <a:t>Exam:in</a:t>
            </a:r>
            <a:r>
              <a:rPr lang="fi-FI" dirty="0"/>
              <a:t> tunnistautumista ja valvontaa kehitetty viime vuosina runsaasti. Tällä hetkellä suuria muutoksia nykyiseen ei ole tulossa.</a:t>
            </a:r>
          </a:p>
          <a:p>
            <a:r>
              <a:rPr lang="fi-FI" dirty="0"/>
              <a:t>Todistusvalinnan ja AMK-valintakokeen osalta seurantatutkimus on käynnissä. Tähän mennessä tarkasteltu:</a:t>
            </a:r>
          </a:p>
          <a:p>
            <a:pPr lvl="1"/>
            <a:r>
              <a:rPr lang="fi-FI" dirty="0"/>
              <a:t>kevään 2020 todistusvalintakohorttia ja</a:t>
            </a:r>
          </a:p>
          <a:p>
            <a:pPr lvl="1"/>
            <a:r>
              <a:rPr lang="fi-FI" dirty="0"/>
              <a:t>syksyn 2020 AMK-valintakoekohorttia.</a:t>
            </a:r>
          </a:p>
          <a:p>
            <a:pPr lvl="1"/>
            <a:r>
              <a:rPr lang="fi-FI" dirty="0"/>
              <a:t>Alustavien tulosten perusteella molemmilla valintatavoilla valituksi tulleet opiskelijat etenevät ja menestyvät opinnoissaan </a:t>
            </a:r>
            <a:r>
              <a:rPr lang="fi-FI"/>
              <a:t>pääsääntöisesti hyvin.</a:t>
            </a:r>
            <a:endParaRPr lang="fi-FI" dirty="0"/>
          </a:p>
          <a:p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2E5F6-1D60-40BE-3F74-36E6ED979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60A79-BFE6-5145-8F6E-225DE3151E66}" type="datetime1">
              <a:rPr lang="fi-FI" smtClean="0"/>
              <a:t>30.10.2025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670C2-7B37-C48D-C9AE-08E4B5617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AMK-opiskelijavalinnat-konsortio 2025–2028 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A0ACE-8E93-9F0B-DF8C-11554D660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A21E6-6EA6-2447-B2DB-DC489FE3A3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26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8AB24A7-DBDE-B94C-64DE-6C1B828DF4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6849951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+ End Slides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A9BB6"/>
      </a:accent1>
      <a:accent2>
        <a:srgbClr val="959393"/>
      </a:accent2>
      <a:accent3>
        <a:srgbClr val="006C80"/>
      </a:accent3>
      <a:accent4>
        <a:srgbClr val="9782B2"/>
      </a:accent4>
      <a:accent5>
        <a:srgbClr val="548DD3"/>
      </a:accent5>
      <a:accent6>
        <a:srgbClr val="007D8F"/>
      </a:accent6>
      <a:hlink>
        <a:srgbClr val="006C80"/>
      </a:hlink>
      <a:folHlink>
        <a:srgbClr val="978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FEA2CB5-C935-F44B-BF86-4FFCB6AEB0DE}" vid="{E4BBB558-0153-2D44-A34D-588362B62CD3}"/>
    </a:ext>
  </a:extLst>
</a:theme>
</file>

<file path=ppt/theme/theme2.xml><?xml version="1.0" encoding="utf-8"?>
<a:theme xmlns:a="http://schemas.openxmlformats.org/drawingml/2006/main" name="Tausta 2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A9BB6"/>
      </a:accent1>
      <a:accent2>
        <a:srgbClr val="959393"/>
      </a:accent2>
      <a:accent3>
        <a:srgbClr val="006C80"/>
      </a:accent3>
      <a:accent4>
        <a:srgbClr val="9782B2"/>
      </a:accent4>
      <a:accent5>
        <a:srgbClr val="548DD3"/>
      </a:accent5>
      <a:accent6>
        <a:srgbClr val="007D8F"/>
      </a:accent6>
      <a:hlink>
        <a:srgbClr val="006C80"/>
      </a:hlink>
      <a:folHlink>
        <a:srgbClr val="978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FEA2CB5-C935-F44B-BF86-4FFCB6AEB0DE}" vid="{E4BBB558-0153-2D44-A34D-588362B62CD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67679200A008E49B2017CF748A6C0BB" ma:contentTypeVersion="16" ma:contentTypeDescription="Luo uusi asiakirja." ma:contentTypeScope="" ma:versionID="d6eeb4eaafb63595a240b2b175323b38">
  <xsd:schema xmlns:xsd="http://www.w3.org/2001/XMLSchema" xmlns:xs="http://www.w3.org/2001/XMLSchema" xmlns:p="http://schemas.microsoft.com/office/2006/metadata/properties" xmlns:ns2="f5f405a4-1646-4bfe-9019-660f3e1b613f" xmlns:ns3="9d690710-31ef-4e42-9e68-c41f10d3b326" targetNamespace="http://schemas.microsoft.com/office/2006/metadata/properties" ma:root="true" ma:fieldsID="205b93bfdf144143014b36724e42da83" ns2:_="" ns3:_="">
    <xsd:import namespace="f5f405a4-1646-4bfe-9019-660f3e1b613f"/>
    <xsd:import namespace="9d690710-31ef-4e42-9e68-c41f10d3b3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f405a4-1646-4bfe-9019-660f3e1b61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ce8f1103-1473-4e92-b09f-529690c983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690710-31ef-4e42-9e68-c41f10d3b32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5f9984b-7ad1-4413-af9c-ee2ca117c316}" ma:internalName="TaxCatchAll" ma:showField="CatchAllData" ma:web="9d690710-31ef-4e42-9e68-c41f10d3b3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5f405a4-1646-4bfe-9019-660f3e1b613f">
      <Terms xmlns="http://schemas.microsoft.com/office/infopath/2007/PartnerControls"/>
    </lcf76f155ced4ddcb4097134ff3c332f>
    <TaxCatchAll xmlns="9d690710-31ef-4e42-9e68-c41f10d3b326" xsi:nil="true"/>
  </documentManagement>
</p:properties>
</file>

<file path=customXml/itemProps1.xml><?xml version="1.0" encoding="utf-8"?>
<ds:datastoreItem xmlns:ds="http://schemas.openxmlformats.org/officeDocument/2006/customXml" ds:itemID="{00B2AAB0-D000-44FF-89AA-7CD8723067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f405a4-1646-4bfe-9019-660f3e1b613f"/>
    <ds:schemaRef ds:uri="9d690710-31ef-4e42-9e68-c41f10d3b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469927-5995-4390-A384-CA9E45EAAF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E351C9-22A4-4A09-91C1-0122F69F104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9d690710-31ef-4e42-9e68-c41f10d3b326"/>
    <ds:schemaRef ds:uri="f5f405a4-1646-4bfe-9019-660f3e1b613f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</TotalTime>
  <Words>220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Title + End Slides</vt:lpstr>
      <vt:lpstr>Tausta 2</vt:lpstr>
      <vt:lpstr>Ajankohtaista  AMK-opiskelijavalinnoista</vt:lpstr>
      <vt:lpstr>Nykytila</vt:lpstr>
      <vt:lpstr>…</vt:lpstr>
      <vt:lpstr>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 ensimmäisestä runosta</dc:title>
  <dc:creator>Herkko Hyypiä</dc:creator>
  <cp:lastModifiedBy>Jonna Vierula</cp:lastModifiedBy>
  <cp:revision>78</cp:revision>
  <dcterms:created xsi:type="dcterms:W3CDTF">2019-03-13T13:06:59Z</dcterms:created>
  <dcterms:modified xsi:type="dcterms:W3CDTF">2025-10-30T14:21:11Z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0x010100567679200A008E49B2017CF748A6C0BB</vt:lpwstr>
  </property>
</Properties>
</file>