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33"/>
  </p:notesMasterIdLst>
  <p:handoutMasterIdLst>
    <p:handoutMasterId r:id="rId34"/>
  </p:handoutMasterIdLst>
  <p:sldIdLst>
    <p:sldId id="260" r:id="rId4"/>
    <p:sldId id="256" r:id="rId5"/>
    <p:sldId id="263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7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7" r:id="rId25"/>
    <p:sldId id="302" r:id="rId26"/>
    <p:sldId id="303" r:id="rId27"/>
    <p:sldId id="308" r:id="rId28"/>
    <p:sldId id="304" r:id="rId29"/>
    <p:sldId id="305" r:id="rId30"/>
    <p:sldId id="306" r:id="rId31"/>
    <p:sldId id="274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A29CA8-EA19-4C55-8829-6B391209450B}">
          <p14:sldIdLst>
            <p14:sldId id="260"/>
            <p14:sldId id="256"/>
            <p14:sldId id="263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7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7"/>
            <p14:sldId id="302"/>
            <p14:sldId id="303"/>
            <p14:sldId id="308"/>
            <p14:sldId id="304"/>
            <p14:sldId id="305"/>
            <p14:sldId id="30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4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811C3-8E43-4313-ACB5-5833EAE9F0C3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D7FC4-462D-41DF-84AF-A80A1F32DB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96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977FA-692B-4303-B80D-B0B3D1E593EE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A3D6D-9D7B-4DF2-A4BB-2C040B342A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78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Tällä dialla on esitelty vain kevään 2024 yhteishauissa mukana olevat AMK-koulutukset. Muutokset on mahdollisia. </a:t>
            </a:r>
          </a:p>
          <a:p>
            <a:endParaRPr lang="fi-FI" dirty="0"/>
          </a:p>
          <a:p>
            <a:r>
              <a:rPr lang="fi-FI" dirty="0"/>
              <a:t>Koulutuksiin voi tutustua tarkemmin nettisivuillamme: turkuamk.fi/haku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EAA3-D9FD-43A5-926D-F0A1DB323F2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12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Tällä dialla on esitelty koko AMK-tutkintojen koulutustarjonta (2023/2024). Kaikki koulutukset eivät ole mukana kaikissa hauissa ja listaa tehdessä ei ole vielä päätöksiä syksyn 2024 haussa mukana olevista koulutuksista. Muutokset on siis mahdollisia. </a:t>
            </a:r>
          </a:p>
          <a:p>
            <a:endParaRPr lang="fi-FI" dirty="0"/>
          </a:p>
          <a:p>
            <a:r>
              <a:rPr lang="fi-FI" dirty="0"/>
              <a:t>Koulutuksiin voi tutustua tarkemmin nettisivuillamme: turkuamk.fi/haku</a:t>
            </a:r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8EAA3-D9FD-43A5-926D-F0A1DB323F2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30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AFAAA-940E-8943-898F-BDFEC4310C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1593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1593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11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811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4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ko harmaa">
    <p:bg>
      <p:bgPr>
        <a:solidFill>
          <a:srgbClr val="363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96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839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79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4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385440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4"/>
          </p:nvPr>
        </p:nvSpPr>
        <p:spPr>
          <a:xfrm>
            <a:off x="7932681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2495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811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07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84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08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385440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4"/>
          </p:nvPr>
        </p:nvSpPr>
        <p:spPr>
          <a:xfrm>
            <a:off x="7932681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325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811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39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3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16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3"/>
          </p:nvPr>
        </p:nvSpPr>
        <p:spPr>
          <a:xfrm>
            <a:off x="4385440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4"/>
          </p:nvPr>
        </p:nvSpPr>
        <p:spPr>
          <a:xfrm>
            <a:off x="7932681" y="1497724"/>
            <a:ext cx="3410607" cy="40359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1622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2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97724"/>
            <a:ext cx="10515600" cy="403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5772471"/>
            <a:ext cx="12191987" cy="10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60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2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97724"/>
            <a:ext cx="10515600" cy="403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5772471"/>
            <a:ext cx="12191987" cy="10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9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2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97724"/>
            <a:ext cx="10515600" cy="403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082B-F8AD-450E-9181-267BD63519D7}" type="datetimeFigureOut">
              <a:rPr lang="fi-FI" smtClean="0"/>
              <a:t>16.11.2023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443D-CA33-4DE2-B1C6-2F5F4B530FC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5772471"/>
            <a:ext cx="12191987" cy="10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68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prakcentret-abokansli@abo.fi" TargetMode="External"/><Relationship Id="rId2" Type="http://schemas.openxmlformats.org/officeDocument/2006/relationships/hyperlink" Target="http://www.abo.fi/antagnin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uamk.fi/fi/tutkinnot-ja-opiskelu/hakeminen/erillishaut/" TargetMode="External"/><Relationship Id="rId2" Type="http://schemas.openxmlformats.org/officeDocument/2006/relationships/hyperlink" Target="https://www.turkuamk.fi/fi/tutkinnot-ja-opiskelu/avoin-amk/yhteistyooppilaitokset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kuamk.fi/fi/tutkinnot-ja-opiskelu/opiskelu-turun-amkssa/lukiolaisille-ja-ammattikoululaisille/" TargetMode="External"/><Relationship Id="rId2" Type="http://schemas.openxmlformats.org/officeDocument/2006/relationships/hyperlink" Target="https://kauppa.humak.fi/avoin-amk/lukiolaisille-ja-ammattiin-opiskeleville/kurkistuskurssit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bo.fi/centret-for-livslangt-larande/oppna-universitetet/opukurser-for-studerande-pa-andra-stadiet/" TargetMode="External"/><Relationship Id="rId4" Type="http://schemas.openxmlformats.org/officeDocument/2006/relationships/hyperlink" Target="https://www.utu.fi/fi/opiskelijaksi/tutustu-yliopistoo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liopistovalinnat.fi/koulutukset-hakeminen/opinto-ohjaus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98" y="1253819"/>
            <a:ext cx="5422403" cy="34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F202B4-A44F-428F-BB89-138B391DE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Dagstudier på svenska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78" y="195291"/>
            <a:ext cx="10719245" cy="103105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Bachelorutbildning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på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svenska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2024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</a:b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Vill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du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studera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på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dag-eller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flerformstudier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?</a:t>
            </a:r>
            <a:endParaRPr kumimoji="0" lang="sv-FI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914401" y="1669980"/>
            <a:ext cx="3066751" cy="4528235"/>
          </a:xfrm>
          <a:prstGeom prst="rect">
            <a:avLst/>
          </a:prstGeom>
        </p:spPr>
        <p:txBody>
          <a:bodyPr vert="horz" lIns="0" tIns="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BIOEKONOMI		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Agrolog (YH), Raseborg 		</a:t>
            </a:r>
            <a:br>
              <a:rPr kumimoji="0" lang="sv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Skogbruksingenjör</a:t>
            </a: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(YH), Raseborg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FI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FÖRETAGSEKONOMI	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Tradenom (YH), företagsekonomi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Vasa och Åbo 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Tradenom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(YH),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informationsbehandling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, online,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flerformstudier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	</a:t>
            </a:r>
            <a:br>
              <a:rPr kumimoji="0" lang="sv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7" name="Content Placeholder 4"/>
          <p:cNvSpPr txBox="1">
            <a:spLocks/>
          </p:cNvSpPr>
          <p:nvPr/>
        </p:nvSpPr>
        <p:spPr>
          <a:xfrm>
            <a:off x="4111725" y="1601342"/>
            <a:ext cx="3466904" cy="5384785"/>
          </a:xfrm>
          <a:prstGeom prst="rect">
            <a:avLst/>
          </a:prstGeom>
        </p:spPr>
        <p:txBody>
          <a:bodyPr vert="horz" lIns="0" tIns="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HÄLSA OCH VÄLFÄRD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Barnmorska (YH), Vasa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Hälsovårdare (YH), Vasa eller Åbo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Sjukskötare (YH), Vasa, både dag- och </a:t>
            </a: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flerformstudier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Sjukskötare (YH), Åbo, dagstudier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Socionom (YH), Vasa, både dag- och </a:t>
            </a: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flerformstudier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Socionom (YH), Åbo, både dag- och </a:t>
            </a: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flerformstudier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e-socionom, online, </a:t>
            </a: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flerformstudier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Bioanalytiker (YH) 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Estenom (YH)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Röntgenskötare (YH)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FI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KONST OCH KULTUR i JAKOBSTAD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Bildkonstnär (YH), bildkonst	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Formgivare (YH), grafisk design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Formgivare (YH), </a:t>
            </a: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inredningsarkitektur</a:t>
            </a: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Musiker (YH) / Musikpedagog (YH), </a:t>
            </a: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flerformstudier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Formgivare, högre (YH), cirkulär design, Jakobstad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Scenkonstpedagog (YH), </a:t>
            </a:r>
            <a:r>
              <a:rPr kumimoji="0" lang="sv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ingen antagning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FI" sz="1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</a:t>
            </a:r>
            <a:r>
              <a:rPr kumimoji="0" lang="sv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2885" y="1537971"/>
            <a:ext cx="4730344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TEKNIK OCH SJÖFART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Byggmästare (YH), Raseborg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Byggmästare (YH), Vasa </a:t>
            </a: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NYHET 2024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Ingenjör (YH), byggnads- och samhällsteknik, Vasa     	eller Raseborg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Ingenjör (YH), el- och automationsteknik, Vasa	Ingenjör (YH), lantmäteriteknik, Vasa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Ingenjör (YH), maskin- och produktionsteknik, Vasa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Ingenjör (YH), produktionsekonomi, Vasa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Ingenjör (YH) informationsteknik, Vasa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	Sjökapten (YH), Åbo, både dag- och </a:t>
            </a:r>
            <a:r>
              <a:rPr kumimoji="0" lang="sv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flerformstudier</a:t>
            </a: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Rektangel 12" descr="Ansökningstid 18.3-1.4.2020"/>
          <p:cNvSpPr/>
          <p:nvPr/>
        </p:nvSpPr>
        <p:spPr>
          <a:xfrm>
            <a:off x="1029046" y="4231438"/>
            <a:ext cx="2725484" cy="107670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214" y="4379940"/>
            <a:ext cx="272548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ANSÖKNINGSTID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13-27.3.2024</a:t>
            </a:r>
          </a:p>
        </p:txBody>
      </p:sp>
      <p:sp>
        <p:nvSpPr>
          <p:cNvPr id="11" name="Rektangel 10" descr="Rätten till ändringar i utbildningsutbudet 2020 förbehålles. Det kan i undantagsfall innebära att en utbildning inte inleds om den har för få sökande.&#10;"/>
          <p:cNvSpPr/>
          <p:nvPr/>
        </p:nvSpPr>
        <p:spPr>
          <a:xfrm>
            <a:off x="9381109" y="4899666"/>
            <a:ext cx="2552700" cy="16579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9550859" y="5092320"/>
            <a:ext cx="2260600" cy="125393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Rätt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till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ändring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utbildningsutbudet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2024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förbehålles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Det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kan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undantagsfall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innebära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att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en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utbildning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inte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inleds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om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den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har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för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få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sökande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sv-FI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5" name="Picture 24" descr="Novia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42" y="6004361"/>
            <a:ext cx="1592748" cy="5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1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116" y="695641"/>
            <a:ext cx="3867527" cy="444430"/>
          </a:xfrm>
          <a:prstGeom prst="rect">
            <a:avLst/>
          </a:prstGeom>
        </p:spPr>
        <p:txBody>
          <a:bodyPr vert="horz" wrap="square" lIns="0" tIns="10237" rIns="0" bIns="0" rtlCol="0" anchor="ctr">
            <a:spAutoFit/>
          </a:bodyPr>
          <a:lstStyle/>
          <a:p>
            <a:pPr marL="10236">
              <a:lnSpc>
                <a:spcPct val="100000"/>
              </a:lnSpc>
              <a:spcBef>
                <a:spcPts val="81"/>
              </a:spcBef>
            </a:pPr>
            <a:r>
              <a:rPr sz="2821" dirty="0" err="1">
                <a:solidFill>
                  <a:srgbClr val="ED1A3A"/>
                </a:solidFill>
                <a:latin typeface="Century Gothic" panose="020B0502020202020204" pitchFamily="34" charset="0"/>
              </a:rPr>
              <a:t>Koulutusohjelmat</a:t>
            </a:r>
            <a:r>
              <a:rPr lang="fi-FI" sz="2821">
                <a:solidFill>
                  <a:srgbClr val="ED1A3A"/>
                </a:solidFill>
                <a:latin typeface="Century Gothic" panose="020B0502020202020204" pitchFamily="34" charset="0"/>
              </a:rPr>
              <a:t>/ÅA</a:t>
            </a:r>
            <a:endParaRPr sz="2821" dirty="0"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115" y="1367312"/>
            <a:ext cx="2033613" cy="4313759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107992">
              <a:lnSpc>
                <a:spcPct val="115399"/>
              </a:lnSpc>
              <a:spcBef>
                <a:spcPts val="81"/>
              </a:spcBef>
            </a:pPr>
            <a:r>
              <a:rPr sz="1048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Humanististen tieteiden, psykologian ja teologian tiedekunta</a:t>
            </a:r>
            <a:endParaRPr sz="1048" dirty="0">
              <a:latin typeface="Century Gothic" panose="020B0502020202020204" pitchFamily="34" charset="0"/>
              <a:cs typeface="Lucida Sans"/>
            </a:endParaRPr>
          </a:p>
          <a:p>
            <a:pPr marL="10236" marR="394605">
              <a:lnSpc>
                <a:spcPct val="120400"/>
              </a:lnSpc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Kulttuurin, historian ja filosofian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Filosofia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Historia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Kirjallisuustiede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Kulttuurianalyysi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Musiikkitiede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Sukupuolentutkimus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Taidehistoria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Uskontotiede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Psykologian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Psykologia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Logopedian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Logopedia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Kielten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Englannin kieli ja kirjallisuus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Ranskan kieli ja kirjallisuus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Ruotsin kieli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Saksan kieli ja kirjallisuus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Suomen kieli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Venäjän kieli ja kirjallisuus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Teologian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marR="4094" indent="-94685">
              <a:lnSpc>
                <a:spcPct val="120400"/>
              </a:lnSpc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Teologia (exegetiikka, kirkkohistoria, käytännöllinen teologia, uskontotiede, systemaattinen teologia)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0032" y="1367312"/>
            <a:ext cx="1775178" cy="4639553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248228">
              <a:lnSpc>
                <a:spcPct val="115399"/>
              </a:lnSpc>
              <a:spcBef>
                <a:spcPts val="81"/>
              </a:spcBef>
            </a:pPr>
            <a:r>
              <a:rPr sz="1048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Kasvatustieteiden ja hyvinvointialojen tiedekunta</a:t>
            </a:r>
            <a:endParaRPr sz="1048" dirty="0">
              <a:latin typeface="Century Gothic" panose="020B0502020202020204" pitchFamily="34" charset="0"/>
              <a:cs typeface="Lucida Sans"/>
            </a:endParaRPr>
          </a:p>
          <a:p>
            <a:pPr marL="10236">
              <a:spcBef>
                <a:spcPts val="879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Luokanopettajan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Kasvatustiede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 marR="4094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Luokanopettajan koulutusohjelma ruotsin kielen kielikylpy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Kasvatustiede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 marR="190393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Varhaiskasvatuksenopettajan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marR="78307" indent="-94685">
              <a:lnSpc>
                <a:spcPct val="120400"/>
              </a:lnSpc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Varhaiskasvatuksen pedagogiikka, kielikylpy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3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Varhaiskasvatuksen pedagogiikka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0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Erityisopettajan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Erityiskasvatustiede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 marR="262047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Käsityötieteen ja kotitalous­ tieteen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Käsityötiede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Kotitaloustiede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 marR="155078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Pedagogisen johtamisen ja ke­ hittämisen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Yleinen kasvatustiede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Aikuiskasvatustiede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0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Sosiaalitieteiden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Kehityspsykologia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Sosiaalipolitiikka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0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Terveystieteiden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Hoitotiede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Hoitotiede, terveystieto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8251" y="1352332"/>
            <a:ext cx="1775178" cy="735472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4094">
              <a:lnSpc>
                <a:spcPct val="115399"/>
              </a:lnSpc>
              <a:spcBef>
                <a:spcPts val="81"/>
              </a:spcBef>
            </a:pPr>
            <a:r>
              <a:rPr sz="1048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Yhteiskuntatieteiden, kauppatieteiden</a:t>
            </a:r>
            <a:endParaRPr sz="1048" dirty="0">
              <a:latin typeface="Century Gothic" panose="020B0502020202020204" pitchFamily="34" charset="0"/>
              <a:cs typeface="Lucida Sans"/>
            </a:endParaRPr>
          </a:p>
          <a:p>
            <a:pPr marL="10236" marR="235944">
              <a:lnSpc>
                <a:spcPct val="115399"/>
              </a:lnSpc>
            </a:pPr>
            <a:r>
              <a:rPr sz="1048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ja oikeustieteiden tiedekunta</a:t>
            </a:r>
            <a:endParaRPr sz="1048" dirty="0">
              <a:latin typeface="Century Gothic" panose="020B0502020202020204" pitchFamily="34" charset="0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8244" y="2118457"/>
            <a:ext cx="2032231" cy="2793577"/>
          </a:xfrm>
          <a:prstGeom prst="rect">
            <a:avLst/>
          </a:prstGeom>
        </p:spPr>
        <p:txBody>
          <a:bodyPr vert="horz" wrap="square" lIns="0" tIns="32758" rIns="0" bIns="0" rtlCol="0">
            <a:spAutoFit/>
          </a:bodyPr>
          <a:lstStyle/>
          <a:p>
            <a:pPr marL="10236">
              <a:spcBef>
                <a:spcPts val="258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Kauppatieteiden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Kansainvälinen markkinointi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Kansantaloustiede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Laskentatoimi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Organisaatiot ja johtaminen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Tietojärjestelmätiede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 marR="621849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Yhteiskuntatieteiden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Informaatiotutkimus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Julkishallinto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Kansantaloustiede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Kansainvälinen oikeus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Sosiologia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Valtio-oppi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 marR="503109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Yhteiskuntatieteiden koulutusohjelma, Vaasa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Valtio-oppi, media ja viestintä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Oikeustieteen koulutusohjelma</a:t>
            </a:r>
            <a:endParaRPr sz="725" dirty="0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Oikeusnotaari ja oikeustieteen maisteri</a:t>
            </a:r>
            <a:endParaRPr sz="725" dirty="0">
              <a:latin typeface="Century Gothic" panose="020B0502020202020204" pitchFamily="34" charset="0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3819" y="1300773"/>
            <a:ext cx="2315541" cy="3582853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464212">
              <a:lnSpc>
                <a:spcPct val="115399"/>
              </a:lnSpc>
              <a:spcBef>
                <a:spcPts val="81"/>
              </a:spcBef>
            </a:pPr>
            <a:r>
              <a:rPr sz="1048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Luonnontieteiden ja tekniikan tiedekunta</a:t>
            </a:r>
            <a:endParaRPr sz="1048">
              <a:latin typeface="Century Gothic" panose="020B0502020202020204" pitchFamily="34" charset="0"/>
              <a:cs typeface="Lucida Sans"/>
            </a:endParaRPr>
          </a:p>
          <a:p>
            <a:pPr marL="10236">
              <a:spcBef>
                <a:spcPts val="758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Biotieteiden koulutusohjelma</a:t>
            </a:r>
            <a:endParaRPr sz="725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Biokemia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Solubiologia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Solu- ja molekyylibiotiede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Ympäristö- ja meribiologia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Farmasian koulutusohjelma</a:t>
            </a:r>
            <a:endParaRPr sz="725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Farmaseutti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Proviisori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Informaatioteknologian koulutusohjelma</a:t>
            </a:r>
            <a:endParaRPr sz="725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Tietojenkäsittelytiede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Tietotekniikka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236" marR="521023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Kemian­ ja prosessitekniikan koulutusohjelma</a:t>
            </a:r>
            <a:endParaRPr sz="725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Energiatekniikka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Kemian- ja prosessitekniikka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236" marR="961691">
              <a:lnSpc>
                <a:spcPct val="120400"/>
              </a:lnSpc>
              <a:spcBef>
                <a:spcPts val="524"/>
              </a:spcBef>
            </a:pPr>
            <a:r>
              <a:rPr sz="725" b="1" dirty="0">
                <a:solidFill>
                  <a:srgbClr val="231F20"/>
                </a:solidFill>
                <a:latin typeface="Century Gothic" panose="020B0502020202020204" pitchFamily="34" charset="0"/>
                <a:cs typeface="Lucida Sans"/>
              </a:rPr>
              <a:t>Luonnontieteiden koulutusohjelma</a:t>
            </a:r>
            <a:endParaRPr sz="725">
              <a:latin typeface="Century Gothic" panose="020B0502020202020204" pitchFamily="34" charset="0"/>
              <a:cs typeface="Lucida Sans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Fysiikka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Geologia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Kemia</a:t>
            </a:r>
            <a:endParaRPr sz="725">
              <a:latin typeface="Century Gothic" panose="020B0502020202020204" pitchFamily="34" charset="0"/>
              <a:cs typeface="Gill Sans MT"/>
            </a:endParaRPr>
          </a:p>
          <a:p>
            <a:pPr marL="104408" indent="-94172">
              <a:spcBef>
                <a:spcPts val="177"/>
              </a:spcBef>
              <a:buClr>
                <a:srgbClr val="ED1A3A"/>
              </a:buClr>
              <a:buChar char="•"/>
              <a:tabLst>
                <a:tab pos="104408" algn="l"/>
              </a:tabLst>
            </a:pPr>
            <a:r>
              <a:rPr sz="725" dirty="0">
                <a:solidFill>
                  <a:srgbClr val="231F20"/>
                </a:solidFill>
                <a:latin typeface="Century Gothic" panose="020B0502020202020204" pitchFamily="34" charset="0"/>
                <a:cs typeface="Gill Sans MT"/>
              </a:rPr>
              <a:t>Matematiikka</a:t>
            </a:r>
            <a:endParaRPr sz="725">
              <a:latin typeface="Century Gothic" panose="020B0502020202020204" pitchFamily="34" charset="0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76271" y="235126"/>
            <a:ext cx="4740260" cy="6384165"/>
          </a:xfrm>
          <a:custGeom>
            <a:avLst/>
            <a:gdLst/>
            <a:ahLst/>
            <a:cxnLst/>
            <a:rect l="l" t="t" r="r" b="b"/>
            <a:pathLst>
              <a:path w="4356100" h="7920355">
                <a:moveTo>
                  <a:pt x="4356011" y="0"/>
                </a:moveTo>
                <a:lnTo>
                  <a:pt x="0" y="0"/>
                </a:lnTo>
                <a:lnTo>
                  <a:pt x="0" y="7919999"/>
                </a:lnTo>
                <a:lnTo>
                  <a:pt x="4356011" y="7919999"/>
                </a:lnTo>
                <a:lnTo>
                  <a:pt x="4356011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 sz="1451"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6740" y="702869"/>
            <a:ext cx="3743147" cy="1645622"/>
          </a:xfrm>
          <a:prstGeom prst="rect">
            <a:avLst/>
          </a:prstGeom>
        </p:spPr>
        <p:txBody>
          <a:bodyPr vert="horz" wrap="square" lIns="0" tIns="81894" rIns="0" bIns="0" rtlCol="0">
            <a:spAutoFit/>
          </a:bodyPr>
          <a:lstStyle/>
          <a:p>
            <a:pPr marL="10236" marR="636180">
              <a:lnSpc>
                <a:spcPts val="2821"/>
              </a:lnSpc>
              <a:spcBef>
                <a:spcPts val="645"/>
              </a:spcBef>
            </a:pPr>
            <a:r>
              <a:rPr sz="2821" b="1" dirty="0">
                <a:solidFill>
                  <a:srgbClr val="FFFFFF"/>
                </a:solidFill>
                <a:latin typeface="Century Gothic" panose="020B0502020202020204" pitchFamily="34" charset="0"/>
                <a:cs typeface="Lucida Sans"/>
              </a:rPr>
              <a:t>Ruotsin kielen taidon osoittaminen</a:t>
            </a:r>
            <a:endParaRPr sz="2821">
              <a:latin typeface="Century Gothic" panose="020B0502020202020204" pitchFamily="34" charset="0"/>
              <a:cs typeface="Lucida Sans"/>
            </a:endParaRPr>
          </a:p>
          <a:p>
            <a:pPr marL="10236" marR="4094">
              <a:lnSpc>
                <a:spcPct val="120400"/>
              </a:lnSpc>
              <a:spcBef>
                <a:spcPts val="1781"/>
              </a:spcBef>
            </a:pP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Åbo Akademi on ruotsinkielinen yliopisto, jonka takia opiskelijoillamme on tärkeää olla riittävä ruotsin kielen taito jo opintonsa aloittaessaan.</a:t>
            </a:r>
            <a:endParaRPr sz="725">
              <a:latin typeface="Century Gothic" panose="020B0502020202020204" pitchFamily="34" charset="0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6740" y="2474931"/>
            <a:ext cx="3732091" cy="265215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4094">
              <a:lnSpc>
                <a:spcPct val="120400"/>
              </a:lnSpc>
              <a:spcBef>
                <a:spcPts val="81"/>
              </a:spcBef>
            </a:pP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Lisätietoa vaihtoehdoista ja myös muista mahdollisuuksista osoittaa ruotsin kielen taitosi löydät osoitteesta: </a:t>
            </a: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  <a:hlinkClick r:id="rId2"/>
              </a:rPr>
              <a:t>www.abo.fi/antagning</a:t>
            </a:r>
            <a:endParaRPr sz="725">
              <a:latin typeface="Century Gothic" panose="020B0502020202020204" pitchFamily="34" charset="0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6740" y="2874165"/>
            <a:ext cx="3696850" cy="265215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4094">
              <a:lnSpc>
                <a:spcPct val="120400"/>
              </a:lnSpc>
              <a:spcBef>
                <a:spcPts val="81"/>
              </a:spcBef>
            </a:pP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Samasta osoitteesta löydät myös tietoa vaadituista liitteistä, hakuun liittyvistä päivämääristä ja mm. ylioppilastutkinnon arvosanavaatimuksista.</a:t>
            </a:r>
            <a:endParaRPr sz="725">
              <a:latin typeface="Century Gothic" panose="020B0502020202020204" pitchFamily="34" charset="0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6740" y="3273399"/>
            <a:ext cx="3550357" cy="868201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191417">
              <a:lnSpc>
                <a:spcPct val="120400"/>
              </a:lnSpc>
              <a:spcBef>
                <a:spcPts val="81"/>
              </a:spcBef>
            </a:pP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Jos olet käynyt koulusi suomeksi, voit osoittaa ruotsin kielen taitosi seuraavilla tavoilla:</a:t>
            </a:r>
            <a:endParaRPr sz="725">
              <a:latin typeface="Century Gothic" panose="020B0502020202020204" pitchFamily="34" charset="0"/>
              <a:cs typeface="Trebuchet MS"/>
            </a:endParaRPr>
          </a:p>
          <a:p>
            <a:pPr marL="10236">
              <a:spcBef>
                <a:spcPts val="701"/>
              </a:spcBef>
            </a:pPr>
            <a:r>
              <a:rPr sz="725" b="1" dirty="0">
                <a:solidFill>
                  <a:srgbClr val="FFFFFF"/>
                </a:solidFill>
                <a:latin typeface="Century Gothic" panose="020B0502020202020204" pitchFamily="34" charset="0"/>
                <a:cs typeface="Lucida Sans"/>
              </a:rPr>
              <a:t>Ylioppilastutkinto</a:t>
            </a:r>
            <a:endParaRPr sz="725">
              <a:latin typeface="Century Gothic" panose="020B0502020202020204" pitchFamily="34" charset="0"/>
              <a:cs typeface="Lucida Sans"/>
            </a:endParaRPr>
          </a:p>
          <a:p>
            <a:pPr marL="125905" marR="4094">
              <a:lnSpc>
                <a:spcPct val="120400"/>
              </a:lnSpc>
            </a:pP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Jos olet kirjoittanut pitkän tai keskipitkän ruotsin riittävän hyvin arvosanoin, täytät vaatimukset ruotsin kielen taidon osalta. Katso eri koulutusten tarkemmat pisterajat nettisivuiltamme.</a:t>
            </a:r>
            <a:endParaRPr sz="725">
              <a:latin typeface="Century Gothic" panose="020B0502020202020204" pitchFamily="34" charset="0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6740" y="4271487"/>
            <a:ext cx="3694777" cy="801173"/>
          </a:xfrm>
          <a:prstGeom prst="rect">
            <a:avLst/>
          </a:prstGeom>
        </p:spPr>
        <p:txBody>
          <a:bodyPr vert="horz" wrap="square" lIns="0" tIns="32758" rIns="0" bIns="0" rtlCol="0">
            <a:spAutoFit/>
          </a:bodyPr>
          <a:lstStyle/>
          <a:p>
            <a:pPr marL="10236">
              <a:spcBef>
                <a:spcPts val="258"/>
              </a:spcBef>
            </a:pPr>
            <a:r>
              <a:rPr sz="725" b="1" dirty="0">
                <a:solidFill>
                  <a:srgbClr val="FFFFFF"/>
                </a:solidFill>
                <a:latin typeface="Century Gothic" panose="020B0502020202020204" pitchFamily="34" charset="0"/>
                <a:cs typeface="Lucida Sans"/>
              </a:rPr>
              <a:t>Åbo Akademin kielikoe</a:t>
            </a:r>
            <a:endParaRPr sz="725">
              <a:latin typeface="Century Gothic" panose="020B0502020202020204" pitchFamily="34" charset="0"/>
              <a:cs typeface="Lucida Sans"/>
            </a:endParaRPr>
          </a:p>
          <a:p>
            <a:pPr marL="125905" marR="4094">
              <a:lnSpc>
                <a:spcPct val="120400"/>
              </a:lnSpc>
            </a:pP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Ruotsin kielen kielikoe järjestetään 12.4.2024 klo 12.30–15.00 Turussa ja Vaasassa. Kielikoe on tarkoitettu hakijoille, jotka eivät muulla tavoin pysty osoittamaan täyttävänsä ruotsin kielen kielitaitovaatimukset.</a:t>
            </a:r>
            <a:endParaRPr sz="725">
              <a:latin typeface="Century Gothic" panose="020B0502020202020204" pitchFamily="34" charset="0"/>
              <a:cs typeface="Trebuchet MS"/>
            </a:endParaRPr>
          </a:p>
          <a:p>
            <a:pPr marL="125905" marR="112086">
              <a:lnSpc>
                <a:spcPct val="120400"/>
              </a:lnSpc>
            </a:pP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Mahdolliset kysymykset kielikokeesta voi suunnata kielikeskukseen, sähköposti: </a:t>
            </a:r>
            <a:r>
              <a:rPr sz="72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  <a:hlinkClick r:id="rId3"/>
              </a:rPr>
              <a:t>sprakcentret-abokansli@abo.fi.</a:t>
            </a:r>
            <a:endParaRPr sz="725">
              <a:latin typeface="Century Gothic" panose="020B0502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849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Valintaperustemuutokset</a:t>
            </a:r>
          </a:p>
        </p:txBody>
      </p:sp>
    </p:spTree>
    <p:extLst>
      <p:ext uri="{BB962C8B-B14F-4D97-AF65-F5344CB8AC3E}">
        <p14:creationId xmlns:p14="http://schemas.microsoft.com/office/powerpoint/2010/main" val="256284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Humak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Ensikertalaisuuksiin tulee hienoisia muutoksia nykyisiin eli </a:t>
            </a:r>
            <a:r>
              <a:rPr lang="fi-FI" sz="2800" dirty="0" err="1"/>
              <a:t>Humakissa</a:t>
            </a:r>
            <a:r>
              <a:rPr lang="fi-FI" sz="2800" dirty="0"/>
              <a:t> nostetaan ensikertalaisten osuutta. Tarkemmat tiedot tullaan tallentamaan Opintopolkuun. Ensikertalaisten lukumäärä jaetaan kolmeen osaan: tietty prosenttiosuus menee ylioppilastutkinnon suorittaneille, tietty osuus ammatillisen perustutkinnon suorittaneille (1.8.2015 jälkeen suoritetut tutkinnot) ja tietty osuus AMK-valintakokeen väylälle.</a:t>
            </a:r>
          </a:p>
          <a:p>
            <a:r>
              <a:rPr lang="fi-FI" sz="2800" dirty="0"/>
              <a:t>Uusi hakukohde Tampere: </a:t>
            </a:r>
          </a:p>
          <a:p>
            <a:pPr lvl="1"/>
            <a:r>
              <a:rPr lang="fi-FI" sz="2800" dirty="0"/>
              <a:t>Kulttuurituottaja (AMK), verkkototeutus</a:t>
            </a:r>
          </a:p>
          <a:p>
            <a:pPr lvl="1"/>
            <a:r>
              <a:rPr lang="fi-FI" sz="2800" dirty="0"/>
              <a:t>Yhteisöpedagogi (AMK), monimuotototeutus</a:t>
            </a:r>
          </a:p>
        </p:txBody>
      </p:sp>
    </p:spTree>
    <p:extLst>
      <p:ext uri="{BB962C8B-B14F-4D97-AF65-F5344CB8AC3E}">
        <p14:creationId xmlns:p14="http://schemas.microsoft.com/office/powerpoint/2010/main" val="346091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Turku AMK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60"/>
            <a:ext cx="10515600" cy="5032375"/>
          </a:xfrm>
        </p:spPr>
        <p:txBody>
          <a:bodyPr>
            <a:normAutofit/>
          </a:bodyPr>
          <a:lstStyle/>
          <a:p>
            <a:r>
              <a:rPr lang="fi-FI" sz="1800" dirty="0"/>
              <a:t>Uudet hakukohteet </a:t>
            </a:r>
          </a:p>
          <a:p>
            <a:pPr lvl="1"/>
            <a:r>
              <a:rPr lang="fi-FI" sz="1800" dirty="0"/>
              <a:t>Eng. koulutukset</a:t>
            </a:r>
          </a:p>
          <a:p>
            <a:pPr lvl="2"/>
            <a:r>
              <a:rPr lang="en-US" sz="1800" dirty="0"/>
              <a:t>Energy and Environmental Engineering</a:t>
            </a:r>
          </a:p>
          <a:p>
            <a:pPr lvl="2"/>
            <a:r>
              <a:rPr lang="en-US" sz="1800" dirty="0"/>
              <a:t>Industrial Management and Engineering</a:t>
            </a:r>
          </a:p>
          <a:p>
            <a:pPr lvl="2"/>
            <a:r>
              <a:rPr lang="en-US" sz="1800" dirty="0"/>
              <a:t>Mechanical Engineering</a:t>
            </a:r>
            <a:endParaRPr lang="fi-FI" sz="1800" dirty="0"/>
          </a:p>
          <a:p>
            <a:pPr lvl="1"/>
            <a:r>
              <a:rPr lang="fi-FI" sz="1800" dirty="0"/>
              <a:t>Rakennusarkkitehti (AMK) (Huom. Erillinen soveltuvuuskoe)</a:t>
            </a:r>
          </a:p>
          <a:p>
            <a:pPr lvl="1"/>
            <a:r>
              <a:rPr lang="fi-FI" sz="1800" dirty="0"/>
              <a:t>Tradenomi (AMK), taloushallinto (myyntityö poistuu)</a:t>
            </a:r>
          </a:p>
          <a:p>
            <a:r>
              <a:rPr lang="fi-FI" sz="1800" dirty="0"/>
              <a:t>Ensimmäinen yhteishaku</a:t>
            </a:r>
          </a:p>
          <a:p>
            <a:pPr lvl="1"/>
            <a:r>
              <a:rPr lang="fi-FI" sz="1800" dirty="0"/>
              <a:t>UAS </a:t>
            </a:r>
            <a:r>
              <a:rPr lang="fi-FI" sz="1800" dirty="0" err="1"/>
              <a:t>exam</a:t>
            </a:r>
            <a:r>
              <a:rPr lang="fi-FI" sz="1800" dirty="0"/>
              <a:t> -jono poistuu valintaperusteista, eng. hakukohteiden valinnat pelkästään yo-todistusvalinnalla tai SAT-testin tuloksen perusteella</a:t>
            </a:r>
          </a:p>
          <a:p>
            <a:r>
              <a:rPr lang="fi-FI" sz="1800" dirty="0"/>
              <a:t>Ensikertaiskiintiömuutokset</a:t>
            </a:r>
          </a:p>
          <a:p>
            <a:pPr lvl="1"/>
            <a:r>
              <a:rPr lang="fi-FI" sz="1800" dirty="0"/>
              <a:t>Kiintiö nousee 85 &gt; 90 %, todistusvalinnat 100 % ensikertalaisille</a:t>
            </a:r>
          </a:p>
          <a:p>
            <a:pPr lvl="1"/>
            <a:r>
              <a:rPr lang="fi-FI" sz="1800" dirty="0"/>
              <a:t>Kulttuurialan päivätoteutukset 70 &gt; 85 %</a:t>
            </a:r>
          </a:p>
          <a:p>
            <a:r>
              <a:rPr lang="fi-FI" sz="1800" dirty="0"/>
              <a:t>Kulttuurin ennakkotehtävän ohjeet julkaistaan jo 1.3.2024.</a:t>
            </a:r>
          </a:p>
          <a:p>
            <a:pPr marL="457200" lvl="1" indent="0">
              <a:buNone/>
            </a:pPr>
            <a:endParaRPr lang="fi-FI" sz="1800" dirty="0"/>
          </a:p>
          <a:p>
            <a:pPr marL="457200" lvl="1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71433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Turku AMK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4375"/>
            <a:ext cx="10933671" cy="4667250"/>
          </a:xfrm>
        </p:spPr>
        <p:txBody>
          <a:bodyPr>
            <a:normAutofit/>
          </a:bodyPr>
          <a:lstStyle/>
          <a:p>
            <a:r>
              <a:rPr lang="fi-FI" dirty="0"/>
              <a:t>Valtakunnallisia valintapisteytysmuutoksia </a:t>
            </a:r>
            <a:r>
              <a:rPr lang="fi-FI" sz="2200" dirty="0"/>
              <a:t>(Huom. Otettu käyttöön jo s23)</a:t>
            </a:r>
          </a:p>
          <a:p>
            <a:pPr lvl="1"/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Kaikki IB-tutkinnon B-kielet pisteytetään keskipitkän kielen sijaan pitkänä kielenä. </a:t>
            </a:r>
          </a:p>
          <a:p>
            <a:pPr lvl="1"/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EB-tutkinnon </a:t>
            </a:r>
            <a:r>
              <a:rPr lang="fi-FI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</a:t>
            </a:r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National Language (ONL) -oppiaine pisteytetään keskipitkän kielen sijaan pitkänä kielenä.</a:t>
            </a:r>
          </a:p>
          <a:p>
            <a:pPr lvl="1"/>
            <a:r>
              <a:rPr lang="fi-FI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AMK-valintakokeessa </a:t>
            </a:r>
          </a:p>
          <a:p>
            <a:pPr lvl="2"/>
            <a:r>
              <a:rPr lang="fi-FI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udet osiokohtaiset pisteskaalat ja alimmat hyväksytyt pistemäärät </a:t>
            </a:r>
          </a:p>
          <a:p>
            <a:pPr lvl="2"/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 enää miinuspisteitä vääristä vastauksista</a:t>
            </a:r>
          </a:p>
          <a:p>
            <a:pPr lvl="2"/>
            <a:r>
              <a:rPr lang="fi-FI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fi-FI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akijan osiokohtaiset pisteet muunnetaan osiokohtaisesti käytettävään pisteskaalaan</a:t>
            </a:r>
          </a:p>
          <a:p>
            <a:pPr lvl="1"/>
            <a:r>
              <a:rPr lang="fi-FI" dirty="0"/>
              <a:t>Ammatillisten perustutkintojen korotukset huomioidaan todistusvalinnassa.</a:t>
            </a:r>
          </a:p>
          <a:p>
            <a:r>
              <a:rPr lang="fi-FI" dirty="0"/>
              <a:t>Uusi oma erillishaku toukokuulle </a:t>
            </a:r>
            <a:r>
              <a:rPr lang="fi-FI" dirty="0">
                <a:hlinkClick r:id="rId2"/>
              </a:rPr>
              <a:t>toisen asteen yhteistyön väyläopintojen </a:t>
            </a:r>
            <a:r>
              <a:rPr lang="fi-FI" dirty="0"/>
              <a:t>perusteella (min. 15 op 2,00 </a:t>
            </a:r>
            <a:r>
              <a:rPr lang="fi-FI" dirty="0" err="1"/>
              <a:t>ka:lla</a:t>
            </a:r>
            <a:r>
              <a:rPr lang="fi-FI" dirty="0"/>
              <a:t>). Hakuohjeet päivitetään joulukuussa: </a:t>
            </a:r>
            <a:r>
              <a:rPr lang="fi-FI" dirty="0">
                <a:hlinkClick r:id="rId3"/>
              </a:rPr>
              <a:t>https://www.turkuamk.fi/fi/tutkinnot-ja-opiskelu/hakeminen/erillishaut/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284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Turun yliopisto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822"/>
            <a:ext cx="10824411" cy="4351338"/>
          </a:xfrm>
        </p:spPr>
        <p:txBody>
          <a:bodyPr>
            <a:normAutofit/>
          </a:bodyPr>
          <a:lstStyle/>
          <a:p>
            <a:r>
              <a:rPr lang="fi-FI" dirty="0"/>
              <a:t>Uudet hakukohteet: </a:t>
            </a:r>
          </a:p>
          <a:p>
            <a:pPr lvl="1"/>
            <a:r>
              <a:rPr lang="fi-FI" dirty="0"/>
              <a:t>Tuotantotalous: DIA-yhteishaku, todistusvalinnan kynnysehtona pitkän matematiikan E </a:t>
            </a:r>
          </a:p>
          <a:p>
            <a:pPr lvl="1"/>
            <a:r>
              <a:rPr lang="fi-FI" dirty="0"/>
              <a:t>Elintarviketekniikka: DIA-yhteishaku, todistusvalinnan kynnysehdot samat kuin biotekniikassa (pitkä matematiikka M TAI kemia M ja hyväksytty pitkä matematiikka).</a:t>
            </a:r>
          </a:p>
          <a:p>
            <a:r>
              <a:rPr lang="fi-FI" dirty="0"/>
              <a:t>Uudet sähköiset valintakokeet</a:t>
            </a:r>
          </a:p>
          <a:p>
            <a:pPr lvl="1"/>
            <a:r>
              <a:rPr lang="fi-FI" dirty="0"/>
              <a:t>Vieraat kielet (pl. englanti)</a:t>
            </a:r>
          </a:p>
          <a:p>
            <a:pPr lvl="1"/>
            <a:r>
              <a:rPr lang="fi-FI" dirty="0"/>
              <a:t>Historia ja arkeologia. Uusi valintakoeyhteistyö </a:t>
            </a:r>
            <a:r>
              <a:rPr lang="fi-FI" dirty="0" err="1"/>
              <a:t>TAU:n</a:t>
            </a:r>
            <a:r>
              <a:rPr lang="fi-FI" dirty="0"/>
              <a:t>, </a:t>
            </a:r>
            <a:r>
              <a:rPr lang="fi-FI" dirty="0" err="1"/>
              <a:t>OY:n</a:t>
            </a:r>
            <a:r>
              <a:rPr lang="fi-FI" dirty="0"/>
              <a:t>, </a:t>
            </a:r>
            <a:r>
              <a:rPr lang="fi-FI" dirty="0" err="1"/>
              <a:t>JY:n</a:t>
            </a:r>
            <a:r>
              <a:rPr lang="fi-FI" dirty="0"/>
              <a:t> ja </a:t>
            </a:r>
            <a:r>
              <a:rPr lang="fi-FI" dirty="0" err="1"/>
              <a:t>ISY:n</a:t>
            </a:r>
            <a:r>
              <a:rPr lang="fi-FI" dirty="0"/>
              <a:t> historia-aineiden kanssa. </a:t>
            </a:r>
          </a:p>
          <a:p>
            <a:pPr lvl="1"/>
            <a:r>
              <a:rPr lang="fi-FI" dirty="0"/>
              <a:t>Poliittinen historia ja valtio-oppi. Uusi yhteiskuntatieteellisen alan valintakoeyhteistyö HY:n, </a:t>
            </a:r>
            <a:r>
              <a:rPr lang="fi-FI" dirty="0" err="1"/>
              <a:t>ISY:n</a:t>
            </a:r>
            <a:r>
              <a:rPr lang="fi-FI" dirty="0"/>
              <a:t>, </a:t>
            </a:r>
            <a:r>
              <a:rPr lang="fi-FI" dirty="0" err="1"/>
              <a:t>TAU:n</a:t>
            </a:r>
            <a:r>
              <a:rPr lang="fi-FI" dirty="0"/>
              <a:t> ja </a:t>
            </a:r>
            <a:r>
              <a:rPr lang="fi-FI" dirty="0" err="1"/>
              <a:t>VY:n</a:t>
            </a:r>
            <a:r>
              <a:rPr lang="fi-FI" dirty="0"/>
              <a:t> kanssa.</a:t>
            </a:r>
          </a:p>
          <a:p>
            <a:r>
              <a:rPr lang="fi-FI" dirty="0"/>
              <a:t>Matemaattis-luonnontieteellisen </a:t>
            </a:r>
            <a:r>
              <a:rPr lang="fi-FI" dirty="0" err="1"/>
              <a:t>tdk:n</a:t>
            </a:r>
            <a:r>
              <a:rPr lang="fi-FI" dirty="0"/>
              <a:t> lukion kursseihin perustuvat valintakokeet käytössä LOPS 2019 (maantieteessä myös 2015).</a:t>
            </a:r>
          </a:p>
          <a:p>
            <a:r>
              <a:rPr lang="fi-FI" dirty="0"/>
              <a:t>Käsityönopettajan hausta poistuu ennakkotehtävä.</a:t>
            </a:r>
          </a:p>
        </p:txBody>
      </p:sp>
    </p:spTree>
    <p:extLst>
      <p:ext uri="{BB962C8B-B14F-4D97-AF65-F5344CB8AC3E}">
        <p14:creationId xmlns:p14="http://schemas.microsoft.com/office/powerpoint/2010/main" val="35683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Turun yliopisto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821"/>
            <a:ext cx="10515600" cy="4035973"/>
          </a:xfrm>
        </p:spPr>
        <p:txBody>
          <a:bodyPr>
            <a:normAutofit/>
          </a:bodyPr>
          <a:lstStyle/>
          <a:p>
            <a:r>
              <a:rPr lang="fi-FI" dirty="0"/>
              <a:t>Biolääketieteen koulutuksen uusi nimi ”Biolääketieteen ja lääkekehityksen tutkinto-ohjelma”.</a:t>
            </a:r>
          </a:p>
          <a:p>
            <a:r>
              <a:rPr lang="fi-FI" dirty="0"/>
              <a:t>Biolääketieteen ja lääketieteellisten alojen yhteisvalinnan kokeeseen ei saa tuoda omaa laskinta.</a:t>
            </a:r>
          </a:p>
          <a:p>
            <a:r>
              <a:rPr lang="fi-FI" dirty="0"/>
              <a:t>Biolääketieteen ja lääketieteellisten alojen valintakoemateriaalina toimivat lukion kurssit, jotka noudattavat uutta </a:t>
            </a:r>
            <a:r>
              <a:rPr lang="fi-FI" dirty="0" err="1"/>
              <a:t>LOPS:ia</a:t>
            </a:r>
            <a:r>
              <a:rPr lang="fi-FI" dirty="0"/>
              <a:t> 2019. (Lisäksi rinnalla säilyy edelleen maininta valintakokeeseen mahdollisesti sisältyvästä aineistosta.)</a:t>
            </a:r>
          </a:p>
          <a:p>
            <a:r>
              <a:rPr lang="fi-FI" dirty="0"/>
              <a:t>Kauppatieteellisen alan yhteisvalinnassa koemateriaaliksi määrätty matematiikan kirja vaihtuu, tilastotiede (MAA10/MAB5)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talousmatematiikka (MAA9/MAB7). </a:t>
            </a:r>
          </a:p>
          <a:p>
            <a:r>
              <a:rPr lang="fi-FI" dirty="0"/>
              <a:t>Logopedian todistusvalintakiintiö laskee, 70 %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51 %.</a:t>
            </a:r>
          </a:p>
        </p:txBody>
      </p:sp>
    </p:spTree>
    <p:extLst>
      <p:ext uri="{BB962C8B-B14F-4D97-AF65-F5344CB8AC3E}">
        <p14:creationId xmlns:p14="http://schemas.microsoft.com/office/powerpoint/2010/main" val="259461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Yrkeshögskolan</a:t>
            </a:r>
            <a:r>
              <a:rPr lang="fi-FI" dirty="0"/>
              <a:t> Novia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Utbildningar på engelska, GA1</a:t>
            </a:r>
          </a:p>
          <a:p>
            <a:pPr lvl="1"/>
            <a:r>
              <a:rPr lang="sv-SE" dirty="0"/>
              <a:t>Nytt för ansökan 2024: till två utbildningar är det nu möjligt att bli antagen även på basen av betyg (tidigare var enda urvalsmetoden International UAS </a:t>
            </a:r>
            <a:r>
              <a:rPr lang="sv-SE" dirty="0" err="1"/>
              <a:t>exam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Bachelor of </a:t>
            </a:r>
            <a:r>
              <a:rPr lang="sv-SE" dirty="0" err="1"/>
              <a:t>Maritime</a:t>
            </a:r>
            <a:r>
              <a:rPr lang="sv-SE" dirty="0"/>
              <a:t> Management, </a:t>
            </a:r>
            <a:r>
              <a:rPr lang="sv-SE" dirty="0" err="1"/>
              <a:t>Maritime</a:t>
            </a:r>
            <a:r>
              <a:rPr lang="sv-SE" dirty="0"/>
              <a:t> Management, </a:t>
            </a:r>
            <a:r>
              <a:rPr lang="sv-SE" dirty="0" err="1"/>
              <a:t>Captain</a:t>
            </a:r>
            <a:r>
              <a:rPr lang="sv-SE" dirty="0"/>
              <a:t>, 270 ECTS, </a:t>
            </a:r>
            <a:r>
              <a:rPr lang="sv-SE" dirty="0" err="1"/>
              <a:t>daytime</a:t>
            </a:r>
            <a:r>
              <a:rPr lang="sv-SE" dirty="0"/>
              <a:t> studies</a:t>
            </a:r>
          </a:p>
          <a:p>
            <a:pPr lvl="1"/>
            <a:r>
              <a:rPr lang="sv-SE" dirty="0"/>
              <a:t>Bachelor of </a:t>
            </a:r>
            <a:r>
              <a:rPr lang="sv-SE" dirty="0" err="1"/>
              <a:t>Engineering</a:t>
            </a:r>
            <a:r>
              <a:rPr lang="sv-SE" dirty="0"/>
              <a:t>, </a:t>
            </a:r>
            <a:r>
              <a:rPr lang="sv-SE" dirty="0" err="1"/>
              <a:t>Maritime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, 270 ECTS, </a:t>
            </a:r>
            <a:r>
              <a:rPr lang="sv-SE" dirty="0" err="1"/>
              <a:t>daytime</a:t>
            </a:r>
            <a:r>
              <a:rPr lang="sv-SE" dirty="0"/>
              <a:t> studies</a:t>
            </a:r>
          </a:p>
          <a:p>
            <a:endParaRPr lang="sv-SE" dirty="0"/>
          </a:p>
          <a:p>
            <a:r>
              <a:rPr lang="sv-SE" dirty="0"/>
              <a:t>Utbildningar på svenska, GA2</a:t>
            </a:r>
          </a:p>
          <a:p>
            <a:pPr lvl="1"/>
            <a:r>
              <a:rPr lang="sv-SE" dirty="0"/>
              <a:t>inga ändringar i antagningsgrunderna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87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Åbo Akademi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Varhaiskasvatuksen kielikylpykoulutuksen erillinen hakukohde poistuu – kielikylpykoulutus on edelleen osa </a:t>
            </a:r>
            <a:r>
              <a:rPr lang="fi-FI" dirty="0" err="1"/>
              <a:t>vaka</a:t>
            </a:r>
            <a:r>
              <a:rPr lang="fi-FI" dirty="0"/>
              <a:t>-koulutusohjelmaa ja voidaan valita suuntautumisvaihtoehtona koulutuksessa. </a:t>
            </a:r>
          </a:p>
          <a:p>
            <a:pPr lvl="0"/>
            <a:r>
              <a:rPr lang="fi-FI" dirty="0"/>
              <a:t>VAKAVA-kokeen minimipisteraja soveltuvuushaastattelukutsun saamiseen poistuu. </a:t>
            </a:r>
          </a:p>
          <a:p>
            <a:pPr lvl="0"/>
            <a:r>
              <a:rPr lang="fi-FI" dirty="0"/>
              <a:t>Aineopettajakoulutus yhteiskuntatieteissä Yhteiskuntatieteiden, kauppatieteiden ja oikeustieteiden tiedekunnassa poistuu. </a:t>
            </a:r>
          </a:p>
          <a:p>
            <a:pPr lvl="0"/>
            <a:r>
              <a:rPr lang="fi-FI" dirty="0"/>
              <a:t>Kansantaloustiede voi taas olla pääaine sekä kauppatieteissä että yhteiskuntatieteissä (aikaisemmin, muutamana vuonna, ollut pääaine vain yhteiskuntatieteissä).  </a:t>
            </a:r>
          </a:p>
          <a:p>
            <a:pPr lvl="0"/>
            <a:r>
              <a:rPr lang="fi-FI" dirty="0"/>
              <a:t>Uusi avoimen väylä kemian- ja prosessitekniikan koulutusohjelmaan. </a:t>
            </a:r>
          </a:p>
        </p:txBody>
      </p:sp>
    </p:spTree>
    <p:extLst>
      <p:ext uri="{BB962C8B-B14F-4D97-AF65-F5344CB8AC3E}">
        <p14:creationId xmlns:p14="http://schemas.microsoft.com/office/powerpoint/2010/main" val="263747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Hakijan päivä – </a:t>
            </a:r>
            <a:br>
              <a:rPr lang="fi-FI" dirty="0"/>
            </a:br>
            <a:r>
              <a:rPr lang="fi-FI" dirty="0"/>
              <a:t>abeille ja kolmosille</a:t>
            </a:r>
            <a:br>
              <a:rPr lang="fi-FI" dirty="0"/>
            </a:br>
            <a:r>
              <a:rPr lang="fi-FI" dirty="0"/>
              <a:t>Opoinfo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10.11.2023</a:t>
            </a:r>
          </a:p>
        </p:txBody>
      </p:sp>
    </p:spTree>
    <p:extLst>
      <p:ext uri="{BB962C8B-B14F-4D97-AF65-F5344CB8AC3E}">
        <p14:creationId xmlns:p14="http://schemas.microsoft.com/office/powerpoint/2010/main" val="2658784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Ennakkokysymykset + vastaukset</a:t>
            </a:r>
          </a:p>
        </p:txBody>
      </p:sp>
    </p:spTree>
    <p:extLst>
      <p:ext uri="{BB962C8B-B14F-4D97-AF65-F5344CB8AC3E}">
        <p14:creationId xmlns:p14="http://schemas.microsoft.com/office/powerpoint/2010/main" val="167374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Tulevat valintaperustemuutokset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506"/>
            <a:ext cx="10515600" cy="5032375"/>
          </a:xfrm>
        </p:spPr>
        <p:txBody>
          <a:bodyPr>
            <a:normAutofit/>
          </a:bodyPr>
          <a:lstStyle/>
          <a:p>
            <a:r>
              <a:rPr lang="fi-FI" sz="1800" dirty="0"/>
              <a:t>Valintakokeiden on kerrottu muuttuvan keväällä 2025. Millaisia muutokset ovat, tuleeko yliopistoihin esim. joku yhteinen koeosio kaikille aloille vrt. AMK-koe? Jääkö ennakkoon luettava koemateriaali kokonaan pois? Milloin muutoksista tiedetään, tämän lukuvuoden kakkoset kohtaavat uuden koetyypin ja he tekevät jatkosuunnittelua parhaillaan?</a:t>
            </a:r>
          </a:p>
          <a:p>
            <a:pPr lvl="1"/>
            <a:r>
              <a:rPr lang="fi-FI" sz="1800" dirty="0"/>
              <a:t>Uudenmalliset kokeet tulevat todennäköisesti koostumaan useammalle alalle yhteisistä osioista sekä mahdollisista alakohtaisista osioista. Mahdollisista ennakkomateriaaleista ei tässä vaiheessa ole tietoa, mutta niiden määrä tuskin ainakaan kasvaa. </a:t>
            </a:r>
          </a:p>
          <a:p>
            <a:pPr lvl="1"/>
            <a:r>
              <a:rPr lang="fi-FI" sz="1800" dirty="0"/>
              <a:t>Valintakokeiden uudistamisprosessi on parhaillaan käynnissä: tutkimukset nykyvalintakokeiden sisällöistä on tehty ja nyt kehittämishanke järjestää työpajoja viidestä eri teemasta, jotka on tunnistettu nykyisten valintakokeiden alakohtaisiksi osaamisvaatimuksiksi. Viisi teemaa ovat: </a:t>
            </a:r>
          </a:p>
          <a:p>
            <a:pPr lvl="2"/>
            <a:r>
              <a:rPr lang="fi-FI" sz="1600" dirty="0"/>
              <a:t>Ihmisen, yhteiskunnan ja kulttuurin ymmärrys</a:t>
            </a:r>
          </a:p>
          <a:p>
            <a:pPr lvl="2"/>
            <a:r>
              <a:rPr lang="fi-FI" sz="1600" dirty="0"/>
              <a:t>Matemaattinen ja luonnontieteiden osaaminen</a:t>
            </a:r>
          </a:p>
          <a:p>
            <a:pPr lvl="2"/>
            <a:r>
              <a:rPr lang="fi-FI" sz="1600" dirty="0"/>
              <a:t>Looginen ajattelu ja ongelmanratkaisu</a:t>
            </a:r>
          </a:p>
          <a:p>
            <a:pPr lvl="2"/>
            <a:r>
              <a:rPr lang="fi-FI" sz="1600" dirty="0"/>
              <a:t>Taiteellisuus ja taidealojen osaaminen</a:t>
            </a:r>
          </a:p>
          <a:p>
            <a:pPr lvl="2"/>
            <a:r>
              <a:rPr lang="fi-FI" sz="1600" dirty="0"/>
              <a:t>Kielelliset valmiudet (kotimaisten ja vieraiden kielten koulutukset)</a:t>
            </a:r>
          </a:p>
          <a:p>
            <a:pPr lvl="1"/>
            <a:r>
              <a:rPr lang="fi-FI" sz="1800" dirty="0"/>
              <a:t>Uudenmalliset valintakokeet on tarkoitus ottaa käyttöön v. 2025 ja kaikki nykyisin paperille tehtävät kokeet tulevat olemaan sähköisiä. Asiasta tiedotetaan, kunhan päätöksiä on tehty.</a:t>
            </a:r>
          </a:p>
        </p:txBody>
      </p:sp>
    </p:spTree>
    <p:extLst>
      <p:ext uri="{BB962C8B-B14F-4D97-AF65-F5344CB8AC3E}">
        <p14:creationId xmlns:p14="http://schemas.microsoft.com/office/powerpoint/2010/main" val="99321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Tulevat valintaperustemuutokset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540"/>
            <a:ext cx="10515600" cy="5032375"/>
          </a:xfrm>
        </p:spPr>
        <p:txBody>
          <a:bodyPr>
            <a:normAutofit/>
          </a:bodyPr>
          <a:lstStyle/>
          <a:p>
            <a:r>
              <a:rPr lang="fi-FI" dirty="0"/>
              <a:t>Tuleeko lisää valintakokeen kautta jaettavia paikkoja ensikertalaisille? </a:t>
            </a:r>
          </a:p>
          <a:p>
            <a:pPr lvl="1"/>
            <a:r>
              <a:rPr lang="fi-FI" dirty="0"/>
              <a:t>Aloituspaikkoihin tai niiden jakautumiseen ensikertalaisille ja ei-ensikertalaisille ei ole tiedossa ainakaan isompia muutoksia.</a:t>
            </a:r>
          </a:p>
          <a:p>
            <a:pPr lvl="1"/>
            <a:r>
              <a:rPr lang="fi-FI" dirty="0"/>
              <a:t>Turun AMK: ensikertalaiskiintiöt kasvavat vuoden 2024 hauissa.</a:t>
            </a:r>
          </a:p>
        </p:txBody>
      </p:sp>
    </p:spTree>
    <p:extLst>
      <p:ext uri="{BB962C8B-B14F-4D97-AF65-F5344CB8AC3E}">
        <p14:creationId xmlns:p14="http://schemas.microsoft.com/office/powerpoint/2010/main" val="132597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940"/>
            <a:ext cx="10515600" cy="888234"/>
          </a:xfrm>
        </p:spPr>
        <p:txBody>
          <a:bodyPr/>
          <a:lstStyle/>
          <a:p>
            <a:r>
              <a:rPr lang="fi-FI" dirty="0"/>
              <a:t>Valintaperusteet yleisesti jostain tietystä alasta / hakukohteesta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538"/>
            <a:ext cx="10515600" cy="4035973"/>
          </a:xfrm>
        </p:spPr>
        <p:txBody>
          <a:bodyPr/>
          <a:lstStyle/>
          <a:p>
            <a:r>
              <a:rPr lang="fi-FI" dirty="0"/>
              <a:t>Rakennusarkkitehdin koulutukseen liittyen. Tuleeko piirustuskoe osaksi hakua? Tuleeko rakennusarkkitehdin koulutus hakuun keväällä 2024? </a:t>
            </a:r>
          </a:p>
          <a:p>
            <a:pPr lvl="1"/>
            <a:r>
              <a:rPr lang="fi-FI" dirty="0"/>
              <a:t>Tulee kevään toiseen yhteishakuun Turun AMK:n tarjontaan. Soveltuvuuskoetta käytetään jokaisessa valintatavassa osana valintaa.</a:t>
            </a:r>
          </a:p>
          <a:p>
            <a:r>
              <a:rPr lang="fi-FI" dirty="0"/>
              <a:t>Lääketieteen todistusvalinnassa saa -26 alkaen yhtä paljon pisteitä fysiikasta ja psykologiasta. Vaikuttaako tämä myös pääsykokeen sisältöön? </a:t>
            </a:r>
          </a:p>
          <a:p>
            <a:pPr lvl="1"/>
            <a:r>
              <a:rPr lang="fi-FI" dirty="0"/>
              <a:t>Yliopistojen valintakokeet ovat uudistumassa vuodesta 2025 alkaen. Vielä ei ole tietoa siitä, millaisia esimerkiksi lääketieteen kokeet tulevat olemaan.</a:t>
            </a:r>
          </a:p>
        </p:txBody>
      </p:sp>
    </p:spTree>
    <p:extLst>
      <p:ext uri="{BB962C8B-B14F-4D97-AF65-F5344CB8AC3E}">
        <p14:creationId xmlns:p14="http://schemas.microsoft.com/office/powerpoint/2010/main" val="340733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Todistusvalinta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Mihin asti -26 voimaantulevat uudet todistuspisteet ovat (ainakin) voimassa? </a:t>
            </a:r>
          </a:p>
          <a:p>
            <a:pPr lvl="1"/>
            <a:r>
              <a:rPr lang="fi-FI" dirty="0"/>
              <a:t>Toistaiseksi. Todistuspisteytysten toimivuutta tullaan tutkimaan, kunhan niistä on riittävästi dataa saatavilla. Mahdollisia muutoksia voidaan tehdään tutkimusperustaisesti pidemmällä aikavälillä, mutta varaten lukiolaisille riittävästi aikaa muutoksiin sopeutumiseen.</a:t>
            </a:r>
          </a:p>
        </p:txBody>
      </p:sp>
    </p:spTree>
    <p:extLst>
      <p:ext uri="{BB962C8B-B14F-4D97-AF65-F5344CB8AC3E}">
        <p14:creationId xmlns:p14="http://schemas.microsoft.com/office/powerpoint/2010/main" val="2920582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Todistusvalinta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Monilla IB-tutkinnon suorittajilla on myös suomalaisen ylioppilastutkinnon arvosanoja, joillakin jopa koko ylioppilastutkinto. Millä edellytyksillä korkeakoulut ottavat huomioon kahden eri tutkinnon arvosanat todistusvalinnassa? </a:t>
            </a:r>
          </a:p>
          <a:p>
            <a:pPr lvl="1"/>
            <a:r>
              <a:rPr lang="fi-FI" dirty="0"/>
              <a:t>Yliopistot:</a:t>
            </a:r>
          </a:p>
          <a:p>
            <a:pPr lvl="2"/>
            <a:r>
              <a:rPr lang="fi-FI" dirty="0"/>
              <a:t>Pisteitä tuottavia ylioppilastutkintoja tai niiden osia (YO, EB, IB, RP, DIA) voidaan yhdistää todistusvalinnassa hakijan edun mukaisesti edellyttäen, että vähintään yksi ylioppilastutkinto on valmis.</a:t>
            </a:r>
          </a:p>
          <a:p>
            <a:pPr lvl="2"/>
            <a:r>
              <a:rPr lang="fi-FI" dirty="0"/>
              <a:t>Huom. Saman aineen kokeesta voi saada pisteet vain kerran, vaikka hakija olisi suorittanut useamman saman aineen kokeen.</a:t>
            </a:r>
          </a:p>
          <a:p>
            <a:pPr lvl="1"/>
            <a:r>
              <a:rPr lang="fi-FI" dirty="0" err="1"/>
              <a:t>AMK:t</a:t>
            </a:r>
            <a:r>
              <a:rPr lang="fi-FI" dirty="0"/>
              <a:t>:</a:t>
            </a:r>
          </a:p>
          <a:p>
            <a:pPr lvl="2"/>
            <a:r>
              <a:rPr lang="fi-FI" dirty="0"/>
              <a:t>Toistaiseksi arvosanoja pisteytetään vain kokonaisesta tutkinnosta, kokeita ei voi yhdistää.</a:t>
            </a:r>
          </a:p>
        </p:txBody>
      </p:sp>
    </p:spTree>
    <p:extLst>
      <p:ext uri="{BB962C8B-B14F-4D97-AF65-F5344CB8AC3E}">
        <p14:creationId xmlns:p14="http://schemas.microsoft.com/office/powerpoint/2010/main" val="38668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Opiskelukäytännöt ja opiskelijan hyvinvointi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Onko opiskelijalla korkeakoulussa tarvittaessa mahdollisuus </a:t>
            </a:r>
            <a:r>
              <a:rPr lang="fi-FI" dirty="0" err="1"/>
              <a:t>lukitestaukseen</a:t>
            </a:r>
            <a:r>
              <a:rPr lang="fi-FI" dirty="0"/>
              <a:t>? </a:t>
            </a:r>
          </a:p>
          <a:p>
            <a:pPr lvl="1"/>
            <a:r>
              <a:rPr lang="fi-FI" dirty="0"/>
              <a:t>YTHS tekee tarvittaessa korkeakouluopiskelijoille </a:t>
            </a:r>
            <a:r>
              <a:rPr lang="fi-FI" dirty="0" err="1"/>
              <a:t>lukiseulatutkimuksia</a:t>
            </a:r>
            <a:r>
              <a:rPr lang="fi-FI" dirty="0"/>
              <a:t>. Monille opiskelijoille on kuitenkin tehty tutkimus jo lukioaikana ja tämän tutkimuksen perusteella saatu </a:t>
            </a:r>
            <a:r>
              <a:rPr lang="fi-FI" dirty="0" err="1"/>
              <a:t>lukitodistus</a:t>
            </a:r>
            <a:r>
              <a:rPr lang="fi-FI" dirty="0"/>
              <a:t> tai </a:t>
            </a:r>
            <a:r>
              <a:rPr lang="fi-FI" dirty="0" err="1"/>
              <a:t>YTL:n</a:t>
            </a:r>
            <a:r>
              <a:rPr lang="fi-FI" dirty="0"/>
              <a:t> päätös ylioppilaskokeissa myönnetyistä järjestelyistä riittää perusteeksi yksilöllisten järjestelyjen hakemiseen myös opiskeluaikana, jos tutkimus on tehty, kun opiskelija on ollut 16-vuotias tai sitä vanhempi.</a:t>
            </a:r>
          </a:p>
        </p:txBody>
      </p:sp>
    </p:spTree>
    <p:extLst>
      <p:ext uri="{BB962C8B-B14F-4D97-AF65-F5344CB8AC3E}">
        <p14:creationId xmlns:p14="http://schemas.microsoft.com/office/powerpoint/2010/main" val="2558862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Opinnot avoimessa AMK:ssa tai avoimessa yliopistossa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Mistä löytyy selkeästi lukiolaisille tarjolla olevat avoimen amk:n tai yliopiston opinnot? Onko ns. kurkistuskursseja, joita voisi suorittaa myös etäopiskeluna? </a:t>
            </a:r>
          </a:p>
          <a:p>
            <a:pPr lvl="1"/>
            <a:r>
              <a:rPr lang="fi-FI" dirty="0" err="1"/>
              <a:t>Humak</a:t>
            </a:r>
            <a:r>
              <a:rPr lang="fi-FI" dirty="0"/>
              <a:t>: </a:t>
            </a:r>
            <a:r>
              <a:rPr lang="fi-FI" dirty="0">
                <a:hlinkClick r:id="rId2" tooltip="https://kauppa.humak.fi/avoin-amk/lukiolaisille-ja-ammattiin-opiskeleville/kurkistuskurssit/"/>
              </a:rPr>
              <a:t>kauppa.humak.fi/avoin-amk/lukiolaisille-ja-ammattiin-opiskeleville/kurkistuskurssit/</a:t>
            </a:r>
            <a:endParaRPr lang="fi-FI" dirty="0"/>
          </a:p>
          <a:p>
            <a:pPr lvl="1"/>
            <a:r>
              <a:rPr lang="fi-FI" dirty="0"/>
              <a:t>Turun AMK: </a:t>
            </a:r>
            <a:r>
              <a:rPr lang="fi-FI" dirty="0">
                <a:hlinkClick r:id="rId3"/>
              </a:rPr>
              <a:t>turkuamk.fi/</a:t>
            </a:r>
            <a:r>
              <a:rPr lang="fi-FI" dirty="0" err="1">
                <a:hlinkClick r:id="rId3"/>
              </a:rPr>
              <a:t>fi</a:t>
            </a:r>
            <a:r>
              <a:rPr lang="fi-FI" dirty="0">
                <a:hlinkClick r:id="rId3"/>
              </a:rPr>
              <a:t>/tutkinnot-ja-opiskelu/opiskelu-turun-</a:t>
            </a:r>
            <a:r>
              <a:rPr lang="fi-FI" dirty="0" err="1">
                <a:hlinkClick r:id="rId3"/>
              </a:rPr>
              <a:t>amkssa</a:t>
            </a:r>
            <a:r>
              <a:rPr lang="fi-FI" dirty="0">
                <a:hlinkClick r:id="rId3"/>
              </a:rPr>
              <a:t>/lukiolaisille-ja-ammattikoululaisille/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TY: </a:t>
            </a:r>
            <a:r>
              <a:rPr lang="fi-FI" dirty="0">
                <a:hlinkClick r:id="rId4"/>
              </a:rPr>
              <a:t>utu.fi/</a:t>
            </a:r>
            <a:r>
              <a:rPr lang="fi-FI" dirty="0" err="1">
                <a:hlinkClick r:id="rId4"/>
              </a:rPr>
              <a:t>fi</a:t>
            </a:r>
            <a:r>
              <a:rPr lang="fi-FI" dirty="0">
                <a:hlinkClick r:id="rId4"/>
              </a:rPr>
              <a:t>/opiskelijaksi/tutustu-yliopistoon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ÅA: </a:t>
            </a:r>
            <a:r>
              <a:rPr lang="fi-FI" dirty="0">
                <a:hlinkClick r:id="rId5"/>
              </a:rPr>
              <a:t>abo.fi/</a:t>
            </a:r>
            <a:r>
              <a:rPr lang="fi-FI" dirty="0" err="1">
                <a:hlinkClick r:id="rId5"/>
              </a:rPr>
              <a:t>centret</a:t>
            </a:r>
            <a:r>
              <a:rPr lang="fi-FI" dirty="0">
                <a:hlinkClick r:id="rId5"/>
              </a:rPr>
              <a:t>-for-</a:t>
            </a:r>
            <a:r>
              <a:rPr lang="fi-FI" dirty="0" err="1">
                <a:hlinkClick r:id="rId5"/>
              </a:rPr>
              <a:t>livslangt</a:t>
            </a:r>
            <a:r>
              <a:rPr lang="fi-FI" dirty="0">
                <a:hlinkClick r:id="rId5"/>
              </a:rPr>
              <a:t>-</a:t>
            </a:r>
            <a:r>
              <a:rPr lang="fi-FI" dirty="0" err="1">
                <a:hlinkClick r:id="rId5"/>
              </a:rPr>
              <a:t>larande</a:t>
            </a:r>
            <a:r>
              <a:rPr lang="fi-FI" dirty="0">
                <a:hlinkClick r:id="rId5"/>
              </a:rPr>
              <a:t>/</a:t>
            </a:r>
            <a:r>
              <a:rPr lang="fi-FI" dirty="0" err="1">
                <a:hlinkClick r:id="rId5"/>
              </a:rPr>
              <a:t>oppna-universitetet</a:t>
            </a:r>
            <a:r>
              <a:rPr lang="fi-FI" dirty="0">
                <a:hlinkClick r:id="rId5"/>
              </a:rPr>
              <a:t>/</a:t>
            </a:r>
            <a:r>
              <a:rPr lang="fi-FI" dirty="0" err="1">
                <a:hlinkClick r:id="rId5"/>
              </a:rPr>
              <a:t>opukurser</a:t>
            </a:r>
            <a:r>
              <a:rPr lang="fi-FI" dirty="0">
                <a:hlinkClick r:id="rId5"/>
              </a:rPr>
              <a:t>-for-</a:t>
            </a:r>
            <a:r>
              <a:rPr lang="fi-FI" dirty="0" err="1">
                <a:hlinkClick r:id="rId5"/>
              </a:rPr>
              <a:t>studerande</a:t>
            </a:r>
            <a:r>
              <a:rPr lang="fi-FI" dirty="0">
                <a:hlinkClick r:id="rId5"/>
              </a:rPr>
              <a:t>-</a:t>
            </a:r>
            <a:r>
              <a:rPr lang="fi-FI" dirty="0" err="1">
                <a:hlinkClick r:id="rId5"/>
              </a:rPr>
              <a:t>pa-andra-stadiet</a:t>
            </a:r>
            <a:r>
              <a:rPr lang="fi-FI" dirty="0">
                <a:hlinkClick r:id="rId5"/>
              </a:rPr>
              <a:t>/</a:t>
            </a:r>
            <a:r>
              <a:rPr lang="fi-FI" dirty="0"/>
              <a:t> </a:t>
            </a:r>
          </a:p>
          <a:p>
            <a:r>
              <a:rPr lang="fi-FI" dirty="0"/>
              <a:t>Lähettääkö Turku AMK mainoksia Avoin AMK mahdollisuuksista yhteishaun jälkeen niille opiskelijoille, jotka ovat hyväksyneet hakulomakkeella markkinoinnin? </a:t>
            </a:r>
          </a:p>
          <a:p>
            <a:pPr lvl="1"/>
            <a:r>
              <a:rPr lang="fi-FI" dirty="0"/>
              <a:t>Turun AMK ja TY lähettävät, </a:t>
            </a:r>
            <a:r>
              <a:rPr lang="fi-FI" dirty="0" err="1"/>
              <a:t>Humak</a:t>
            </a:r>
            <a:r>
              <a:rPr lang="fi-FI"/>
              <a:t>, Novia </a:t>
            </a:r>
            <a:r>
              <a:rPr lang="fi-FI" dirty="0"/>
              <a:t>ja ÅA eivät</a:t>
            </a:r>
          </a:p>
        </p:txBody>
      </p:sp>
    </p:spTree>
    <p:extLst>
      <p:ext uri="{BB962C8B-B14F-4D97-AF65-F5344CB8AC3E}">
        <p14:creationId xmlns:p14="http://schemas.microsoft.com/office/powerpoint/2010/main" val="2150585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Tuleeko Turun yliopistoon tuotantotalouden koulutus hakuun keväällä 2024?</a:t>
            </a:r>
          </a:p>
          <a:p>
            <a:pPr lvl="1"/>
            <a:r>
              <a:rPr lang="fi-FI" dirty="0"/>
              <a:t>Kyllä tulee.</a:t>
            </a:r>
          </a:p>
          <a:p>
            <a:pPr lvl="1"/>
            <a:endParaRPr lang="fi-FI" dirty="0"/>
          </a:p>
          <a:p>
            <a:r>
              <a:rPr lang="fi-FI" dirty="0"/>
              <a:t>Yliopistojen kansallinen </a:t>
            </a:r>
            <a:r>
              <a:rPr lang="fi-FI" dirty="0" err="1"/>
              <a:t>opowebinaari</a:t>
            </a:r>
            <a:r>
              <a:rPr lang="fi-FI" dirty="0"/>
              <a:t> 3.11. – tallennelinkki </a:t>
            </a:r>
            <a:r>
              <a:rPr lang="fi-FI" dirty="0">
                <a:hlinkClick r:id="rId2"/>
              </a:rPr>
              <a:t>yliopistovalinnat.fi</a:t>
            </a:r>
            <a:r>
              <a:rPr lang="fi-FI" dirty="0"/>
              <a:t>-sivustolla.</a:t>
            </a:r>
          </a:p>
        </p:txBody>
      </p:sp>
    </p:spTree>
    <p:extLst>
      <p:ext uri="{BB962C8B-B14F-4D97-AF65-F5344CB8AC3E}">
        <p14:creationId xmlns:p14="http://schemas.microsoft.com/office/powerpoint/2010/main" val="2470475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Turku on...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Suomen paras </a:t>
            </a:r>
            <a:br>
              <a:rPr lang="fi-FI"/>
            </a:br>
            <a:r>
              <a:rPr lang="fi-FI"/>
              <a:t>ja Itämeren </a:t>
            </a:r>
            <a:br>
              <a:rPr lang="fi-FI"/>
            </a:br>
            <a:r>
              <a:rPr lang="fi-FI"/>
              <a:t>inspiroivin </a:t>
            </a:r>
            <a:br>
              <a:rPr lang="fi-FI"/>
            </a:br>
            <a:r>
              <a:rPr lang="fi-FI"/>
              <a:t>opiskelijakaupunki.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Hyvä paikka </a:t>
            </a:r>
            <a:br>
              <a:rPr lang="fi-FI" dirty="0"/>
            </a:br>
            <a:r>
              <a:rPr lang="fi-FI" dirty="0"/>
              <a:t>opiskella </a:t>
            </a:r>
            <a:br>
              <a:rPr lang="fi-FI" dirty="0"/>
            </a:br>
            <a:r>
              <a:rPr lang="fi-FI" dirty="0"/>
              <a:t>ja asua.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Kun olet valmis, </a:t>
            </a:r>
            <a:br>
              <a:rPr lang="fi-FI"/>
            </a:br>
            <a:r>
              <a:rPr lang="fi-FI"/>
              <a:t>Turussa on moni-</a:t>
            </a:r>
            <a:br>
              <a:rPr lang="fi-FI"/>
            </a:br>
            <a:r>
              <a:rPr lang="fi-FI"/>
              <a:t>puoliset työmarkkinat </a:t>
            </a:r>
            <a:br>
              <a:rPr lang="fi-FI"/>
            </a:br>
            <a:r>
              <a:rPr lang="fi-FI"/>
              <a:t>ja kysyntää uusille yrityksille.</a:t>
            </a: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838199" y="3350029"/>
            <a:ext cx="1564179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4385440" y="2926080"/>
            <a:ext cx="1564179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7932681" y="3807229"/>
            <a:ext cx="1564179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57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Koulutustarjonta 2024</a:t>
            </a:r>
          </a:p>
        </p:txBody>
      </p:sp>
    </p:spTree>
    <p:extLst>
      <p:ext uri="{BB962C8B-B14F-4D97-AF65-F5344CB8AC3E}">
        <p14:creationId xmlns:p14="http://schemas.microsoft.com/office/powerpoint/2010/main" val="4655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0E50794-4B28-8D70-B173-E9833A24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78076" cy="72396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F807533-339B-4E47-CA12-D0DB1953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8148">
            <a:off x="4826881" y="624143"/>
            <a:ext cx="2732995" cy="194599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6C39E2B-7946-B786-F24C-0D0AF011C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0010">
            <a:off x="4886007" y="2371734"/>
            <a:ext cx="2977742" cy="211453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9DAF113-58D7-8217-A087-53DF01CDB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480" y="2417429"/>
            <a:ext cx="2736983" cy="391703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3CF7DDF-6265-6D10-5779-A49F12B31567}"/>
              </a:ext>
            </a:extLst>
          </p:cNvPr>
          <p:cNvSpPr txBox="1"/>
          <p:nvPr/>
        </p:nvSpPr>
        <p:spPr>
          <a:xfrm>
            <a:off x="8349265" y="869100"/>
            <a:ext cx="47413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rgbClr val="2424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i-FI" sz="2800" b="1" i="0" dirty="0">
                <a:solidFill>
                  <a:srgbClr val="2424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ilaa Hakijan </a:t>
            </a:r>
          </a:p>
          <a:p>
            <a:r>
              <a:rPr lang="fi-FI" sz="2800" b="1" i="0" dirty="0">
                <a:solidFill>
                  <a:srgbClr val="2424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oppaitamme </a:t>
            </a:r>
          </a:p>
          <a:p>
            <a:r>
              <a:rPr lang="fi-FI" sz="2800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subjectaid.fi</a:t>
            </a:r>
            <a:endParaRPr lang="fi-FI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0EC0C5D-A165-ACF2-3A63-AFB003158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9841">
            <a:off x="4794888" y="4433805"/>
            <a:ext cx="2960800" cy="210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4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190307" cy="6858000"/>
          </a:xfrm>
          <a:prstGeom prst="rect">
            <a:avLst/>
          </a:prstGeom>
          <a:solidFill>
            <a:srgbClr val="AA1E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258732" y="3249389"/>
            <a:ext cx="1771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Englanninkielisten koulutusten yhteishaku </a:t>
            </a:r>
          </a:p>
          <a:p>
            <a:r>
              <a:rPr lang="fi-FI" sz="1400" b="1" dirty="0">
                <a:solidFill>
                  <a:schemeClr val="bg1"/>
                </a:solidFill>
              </a:rPr>
              <a:t>3. - 17.1.2024</a:t>
            </a:r>
          </a:p>
          <a:p>
            <a:endParaRPr lang="fi-FI" sz="1400" b="1" dirty="0">
              <a:solidFill>
                <a:schemeClr val="bg1"/>
              </a:solidFill>
            </a:endParaRPr>
          </a:p>
          <a:p>
            <a:r>
              <a:rPr lang="fi-FI" sz="1400" b="1" dirty="0">
                <a:solidFill>
                  <a:schemeClr val="bg1"/>
                </a:solidFill>
              </a:rPr>
              <a:t>Kevään yhteishaku 13. - 27.3.2024</a:t>
            </a:r>
          </a:p>
          <a:p>
            <a:endParaRPr lang="fi-FI" sz="1400" b="1" dirty="0">
              <a:solidFill>
                <a:schemeClr val="bg1"/>
              </a:solidFill>
            </a:endParaRPr>
          </a:p>
          <a:p>
            <a:endParaRPr lang="fi-FI" sz="1400" b="1" dirty="0">
              <a:solidFill>
                <a:schemeClr val="bg1"/>
              </a:solidFill>
            </a:endParaRPr>
          </a:p>
          <a:p>
            <a:endParaRPr lang="fi-FI" sz="1400" b="1" dirty="0">
              <a:solidFill>
                <a:schemeClr val="bg1"/>
              </a:solidFill>
            </a:endParaRPr>
          </a:p>
          <a:p>
            <a:r>
              <a:rPr lang="fi-FI" sz="1400" b="1" dirty="0">
                <a:solidFill>
                  <a:schemeClr val="bg1"/>
                </a:solidFill>
              </a:rPr>
              <a:t>Kaikki koulutukset</a:t>
            </a:r>
          </a:p>
          <a:p>
            <a:r>
              <a:rPr lang="fi-FI" sz="1400" b="1" dirty="0">
                <a:solidFill>
                  <a:schemeClr val="bg1"/>
                </a:solidFill>
              </a:rPr>
              <a:t>&gt;&gt; turkuamk.fi/haku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78934" y="224334"/>
            <a:ext cx="7830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</a:rPr>
              <a:t>Koulutukset kevään 2024 yhteishauissa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7" name="Sisällön paikkamerkki 2"/>
          <p:cNvSpPr txBox="1">
            <a:spLocks/>
          </p:cNvSpPr>
          <p:nvPr/>
        </p:nvSpPr>
        <p:spPr>
          <a:xfrm>
            <a:off x="9443809" y="358690"/>
            <a:ext cx="2748191" cy="5783099"/>
          </a:xfrm>
          <a:prstGeom prst="rect">
            <a:avLst/>
          </a:prstGeom>
        </p:spPr>
        <p:txBody>
          <a:bodyPr numCol="1" spcCol="72000"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300"/>
              </a:spcAft>
              <a:buNone/>
            </a:pPr>
            <a:r>
              <a:rPr lang="fi-FI" sz="1600" b="1" dirty="0">
                <a:solidFill>
                  <a:srgbClr val="FFD200"/>
                </a:solidFill>
                <a:uFill>
                  <a:solidFill>
                    <a:srgbClr val="FFD200"/>
                  </a:solidFill>
                </a:uFill>
              </a:rPr>
              <a:t>Tekniikan 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Bachelor of Engineering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>
                <a:solidFill>
                  <a:schemeClr val="bg1"/>
                </a:solidFill>
              </a:rPr>
              <a:t>Energy and </a:t>
            </a:r>
            <a:r>
              <a:rPr lang="fi-FI" sz="1200" dirty="0" err="1">
                <a:solidFill>
                  <a:schemeClr val="bg1"/>
                </a:solidFill>
              </a:rPr>
              <a:t>Environmental</a:t>
            </a:r>
            <a:r>
              <a:rPr lang="fi-FI" sz="1200" dirty="0">
                <a:solidFill>
                  <a:schemeClr val="bg1"/>
                </a:solidFill>
              </a:rPr>
              <a:t> Engineering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>
                <a:solidFill>
                  <a:schemeClr val="bg1"/>
                </a:solidFill>
              </a:rPr>
              <a:t>Industrial Management and Engineering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 err="1">
                <a:solidFill>
                  <a:schemeClr val="bg1"/>
                </a:solidFill>
              </a:rPr>
              <a:t>Information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Communications</a:t>
            </a:r>
            <a:r>
              <a:rPr lang="fi-FI" sz="1200" dirty="0">
                <a:solidFill>
                  <a:schemeClr val="bg1"/>
                </a:solidFill>
              </a:rPr>
              <a:t> Technology 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 err="1">
                <a:solidFill>
                  <a:schemeClr val="bg1"/>
                </a:solidFill>
              </a:rPr>
              <a:t>Mechanical</a:t>
            </a:r>
            <a:r>
              <a:rPr lang="fi-FI" sz="1200" dirty="0">
                <a:solidFill>
                  <a:schemeClr val="bg1"/>
                </a:solidFill>
              </a:rPr>
              <a:t> Engineering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Insinööri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ajoneuvo- ja kuljetustekniikka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/>
                </a:solidFill>
              </a:rPr>
              <a:t>bio</a:t>
            </a:r>
            <a:r>
              <a:rPr lang="fi-FI" sz="1200" dirty="0">
                <a:solidFill>
                  <a:schemeClr val="bg1"/>
                </a:solidFill>
              </a:rPr>
              <a:t>- ja kemiantekniikka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energia- ja ympäristötekniikka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konetekniikka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rakennus- ja yhdyskuntatekniikka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sähkö- ja automaatiotekniikka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tieto- ja viestintätekniikka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tuotantotalous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Rakennusarkkitehti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Rakennusmestari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Insinööri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konetekniikka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rakentamisen tuotantojohtaminen</a:t>
            </a: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38" y="6141789"/>
            <a:ext cx="1580117" cy="50146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6DBA0C6-F9DE-DB57-00AC-BEC8828BFF69}"/>
              </a:ext>
            </a:extLst>
          </p:cNvPr>
          <p:cNvSpPr txBox="1"/>
          <p:nvPr/>
        </p:nvSpPr>
        <p:spPr>
          <a:xfrm>
            <a:off x="2288791" y="1648880"/>
            <a:ext cx="7257143" cy="4492909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Kulttuuriala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b="1" dirty="0">
              <a:solidFill>
                <a:schemeClr val="bg1"/>
              </a:solidFill>
              <a:uFill>
                <a:solidFill>
                  <a:schemeClr val="bg2"/>
                </a:solidFill>
              </a:u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Kuvataiteilija (AMK)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animaatio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kuvataide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valokuva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Medianomi (AMK)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elokuva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journalismi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mainonnan suunnittelu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tuotanto ja projektinhallinta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Musiikkipedagogi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Tanssinopettaja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Teatteri-ilmaisun ohjaaja (AMK)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teatteri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sirkus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Kuvataitelija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Teatteri-ilmaisun ohjaaja (AMK), sirkus ja teatteri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Musiikkipedagogi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Liiketalouden </a:t>
            </a:r>
            <a:b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</a:br>
            <a: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ja hallinnon 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b="1" dirty="0">
              <a:solidFill>
                <a:schemeClr val="bg1"/>
              </a:solidFill>
              <a:uFill>
                <a:solidFill>
                  <a:schemeClr val="bg2"/>
                </a:solidFill>
              </a:u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Bachelor of Business </a:t>
            </a:r>
            <a:r>
              <a:rPr lang="fi-FI" sz="1200" dirty="0" err="1">
                <a:solidFill>
                  <a:schemeClr val="bg1"/>
                </a:solidFill>
              </a:rPr>
              <a:t>Administration</a:t>
            </a:r>
            <a:r>
              <a:rPr lang="fi-FI" sz="1200" dirty="0">
                <a:solidFill>
                  <a:schemeClr val="bg1"/>
                </a:solidFill>
              </a:rPr>
              <a:t>, Business </a:t>
            </a:r>
            <a:r>
              <a:rPr lang="fi-FI" sz="1200" dirty="0" err="1">
                <a:solidFill>
                  <a:schemeClr val="bg1"/>
                </a:solidFill>
              </a:rPr>
              <a:t>Administration</a:t>
            </a: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</a:rPr>
              <a:t>Tradenomi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finanssipalvelut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liiketalous 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liiketoiminnan logistiikka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matkailu ja </a:t>
            </a:r>
            <a:r>
              <a:rPr lang="fi-FI" sz="1200" dirty="0" err="1">
                <a:solidFill>
                  <a:schemeClr val="bg1"/>
                </a:solidFill>
              </a:rPr>
              <a:t>wellness</a:t>
            </a:r>
            <a:r>
              <a:rPr lang="fi-FI" sz="1200" dirty="0">
                <a:solidFill>
                  <a:schemeClr val="bg1"/>
                </a:solidFill>
              </a:rPr>
              <a:t> liiketoimintana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/>
                </a:solidFill>
              </a:rPr>
              <a:t>taloushallinto</a:t>
            </a:r>
            <a:endParaRPr lang="fi-FI" sz="1200" dirty="0">
              <a:solidFill>
                <a:schemeClr val="bg1"/>
              </a:solidFill>
            </a:endParaRP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tietojenkäsittely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</a:rPr>
              <a:t>Tradenomi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liiketalous 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liiketoiminta ja logistiikka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kirjasto- ja tietopalveluala</a:t>
            </a:r>
          </a:p>
          <a:p>
            <a:pPr marL="9525" indent="0">
              <a:spcAft>
                <a:spcPts val="300"/>
              </a:spcAft>
              <a:buNone/>
            </a:pPr>
            <a:endParaRPr lang="fi-FI" sz="1200" b="1" dirty="0">
              <a:solidFill>
                <a:schemeClr val="bg1"/>
              </a:solidFill>
              <a:uFill>
                <a:solidFill>
                  <a:schemeClr val="bg2"/>
                </a:solidFill>
              </a:uFill>
            </a:endParaRPr>
          </a:p>
          <a:p>
            <a:pPr marL="0" lvl="0" indent="0">
              <a:spcAft>
                <a:spcPts val="300"/>
              </a:spcAft>
              <a:buNone/>
            </a:pPr>
            <a:r>
              <a:rPr lang="fi-FI" sz="1600" b="1" dirty="0">
                <a:solidFill>
                  <a:srgbClr val="FFD200"/>
                </a:solidFill>
                <a:uFill>
                  <a:solidFill>
                    <a:srgbClr val="FFD200"/>
                  </a:solidFill>
                </a:uFill>
                <a:cs typeface="+mn-cs"/>
              </a:rPr>
              <a:t>Sosiaali- ja terveysala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i-FI" sz="1200" dirty="0">
                <a:solidFill>
                  <a:schemeClr val="bg1"/>
                </a:solidFill>
              </a:rPr>
              <a:t>Bachelor of </a:t>
            </a:r>
            <a:r>
              <a:rPr lang="fi-FI" sz="1200" dirty="0" err="1">
                <a:solidFill>
                  <a:schemeClr val="bg1"/>
                </a:solidFill>
              </a:rPr>
              <a:t>Social</a:t>
            </a:r>
            <a:r>
              <a:rPr lang="fi-FI" sz="1200" dirty="0">
                <a:solidFill>
                  <a:schemeClr val="bg1"/>
                </a:solidFill>
              </a:rPr>
              <a:t> Services, </a:t>
            </a:r>
            <a:r>
              <a:rPr lang="fi-FI" sz="1200" dirty="0" err="1">
                <a:solidFill>
                  <a:schemeClr val="bg1"/>
                </a:solidFill>
              </a:rPr>
              <a:t>Early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Childhood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Education</a:t>
            </a:r>
            <a:r>
              <a:rPr lang="fi-FI" sz="1200" dirty="0">
                <a:solidFill>
                  <a:schemeClr val="bg1"/>
                </a:solidFill>
              </a:rPr>
              <a:t>, Salo </a:t>
            </a:r>
          </a:p>
          <a:p>
            <a:pPr marL="0" indent="0">
              <a:spcAft>
                <a:spcPts val="300"/>
              </a:spcAft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Bioanalyytikko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Fysioterapeutti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Hammasteknikko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Kätilö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Röntgenhoitaja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Sairaanhoitaja (AMK), Turku ja Salo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Sosionomi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Suuhygienisti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Toimintaterapeutti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VERKKO-OPINNOT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Sairaanhoitaja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Sosionomi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Sairaanhoitaja (AMK), Salo</a:t>
            </a:r>
            <a:endParaRPr lang="fi-FI" sz="1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870FFC5-5E4E-C049-C5C4-F8A99373D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71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2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190307" cy="6858000"/>
          </a:xfrm>
          <a:prstGeom prst="rect">
            <a:avLst/>
          </a:prstGeom>
          <a:solidFill>
            <a:srgbClr val="AA1E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354338" y="-37732"/>
            <a:ext cx="7269163" cy="3711576"/>
          </a:xfrm>
        </p:spPr>
        <p:txBody>
          <a:bodyPr>
            <a:normAutofit/>
          </a:bodyPr>
          <a:lstStyle/>
          <a:p>
            <a:r>
              <a:rPr lang="fi-FI" sz="20000" dirty="0">
                <a:solidFill>
                  <a:schemeClr val="bg1"/>
                </a:solidFill>
              </a:rPr>
              <a:t>4</a:t>
            </a:r>
            <a:br>
              <a:rPr lang="fi-FI" sz="6600" dirty="0">
                <a:solidFill>
                  <a:schemeClr val="bg1"/>
                </a:solidFill>
              </a:rPr>
            </a:br>
            <a:endParaRPr lang="fi-FI" sz="6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338" y="2475572"/>
            <a:ext cx="14173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5400" b="1" dirty="0">
                <a:solidFill>
                  <a:schemeClr val="bg1"/>
                </a:solidFill>
              </a:rPr>
              <a:t>alaa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732" y="3583773"/>
            <a:ext cx="1771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&gt; 60 vaihtoehtoa.</a:t>
            </a:r>
          </a:p>
          <a:p>
            <a:endParaRPr lang="fi-FI" sz="1400" b="1" dirty="0">
              <a:solidFill>
                <a:schemeClr val="bg1"/>
              </a:solidFill>
            </a:endParaRPr>
          </a:p>
          <a:p>
            <a:r>
              <a:rPr lang="fi-FI" sz="1400" b="1" dirty="0">
                <a:solidFill>
                  <a:schemeClr val="bg1"/>
                </a:solidFill>
              </a:rPr>
              <a:t>Haussa mukana oleva tarjonta vaihtelee vuosittain.</a:t>
            </a:r>
          </a:p>
          <a:p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46159" y="230000"/>
            <a:ext cx="9291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 dirty="0">
                <a:solidFill>
                  <a:schemeClr val="bg1"/>
                </a:solidFill>
              </a:rPr>
              <a:t>Koulutustarjonta (AMK-tutkinnot)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7" name="Sisällön paikkamerkki 2"/>
          <p:cNvSpPr txBox="1">
            <a:spLocks/>
          </p:cNvSpPr>
          <p:nvPr/>
        </p:nvSpPr>
        <p:spPr>
          <a:xfrm>
            <a:off x="2446159" y="994900"/>
            <a:ext cx="7299682" cy="5648355"/>
          </a:xfrm>
          <a:prstGeom prst="rect">
            <a:avLst/>
          </a:prstGeom>
        </p:spPr>
        <p:txBody>
          <a:bodyPr numCol="3" spcCol="72000"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Kulttuuriala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b="1" dirty="0">
              <a:solidFill>
                <a:schemeClr val="bg1"/>
              </a:solidFill>
              <a:uFill>
                <a:solidFill>
                  <a:schemeClr val="bg2"/>
                </a:solidFill>
              </a:u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Kuvataiteilija (AMK)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animaatio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kuvataide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valokuva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Medianomi (AMK)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elokuva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journalismi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mainonnan suunnittelu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tuotanto ja projektinhallinta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Musiikkipedagogi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Tanssinopettaja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Teatteri-ilmaisun ohjaaja (AMK)</a:t>
            </a:r>
          </a:p>
          <a:p>
            <a:pPr marL="176213" indent="-166688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teatteri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sirkus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Kuvataitelija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Teatteri-ilmaisun ohjaaja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Musiikkipedagogi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Liiketalouden </a:t>
            </a:r>
            <a:b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</a:br>
            <a:r>
              <a:rPr lang="fi-FI" sz="1600" b="1" dirty="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ja hallinnon 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b="1" dirty="0">
              <a:solidFill>
                <a:schemeClr val="bg1"/>
              </a:solidFill>
              <a:uFill>
                <a:solidFill>
                  <a:schemeClr val="bg2"/>
                </a:solidFill>
              </a:u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1200" dirty="0">
                <a:solidFill>
                  <a:schemeClr val="bg1"/>
                </a:solidFill>
              </a:rPr>
              <a:t>Bachelor of Business </a:t>
            </a:r>
            <a:r>
              <a:rPr lang="fi-FI" sz="1200" dirty="0" err="1">
                <a:solidFill>
                  <a:schemeClr val="bg1"/>
                </a:solidFill>
              </a:rPr>
              <a:t>Administration</a:t>
            </a:r>
            <a:r>
              <a:rPr lang="fi-FI" sz="1200" dirty="0">
                <a:solidFill>
                  <a:schemeClr val="bg1"/>
                </a:solidFill>
              </a:rPr>
              <a:t>, Business </a:t>
            </a:r>
            <a:r>
              <a:rPr lang="fi-FI" sz="1200" dirty="0" err="1">
                <a:solidFill>
                  <a:schemeClr val="bg1"/>
                </a:solidFill>
              </a:rPr>
              <a:t>Administration</a:t>
            </a: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Tradenomi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finanssipalvelut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liiketalous 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liiketoiminnan logistiikka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matkailu ja </a:t>
            </a:r>
            <a:r>
              <a:rPr lang="fi-FI" sz="1200" dirty="0" err="1">
                <a:solidFill>
                  <a:schemeClr val="bg1"/>
                </a:solidFill>
              </a:rPr>
              <a:t>wellness</a:t>
            </a:r>
            <a:r>
              <a:rPr lang="fi-FI" sz="1200" dirty="0">
                <a:solidFill>
                  <a:schemeClr val="bg1"/>
                </a:solidFill>
              </a:rPr>
              <a:t> liiketoimintana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/>
                </a:solidFill>
              </a:rPr>
              <a:t>taloushallinto</a:t>
            </a:r>
            <a:endParaRPr lang="fi-FI" sz="1200" dirty="0">
              <a:solidFill>
                <a:schemeClr val="bg1"/>
              </a:solidFill>
            </a:endParaRP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tietojenkäsittely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VERKKO-OPINNOT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i-FI" sz="1200" dirty="0">
                <a:solidFill>
                  <a:schemeClr val="bg1"/>
                </a:solidFill>
              </a:rPr>
              <a:t>Tradenomi (AMK), mediatuotanto 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Tradenomi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liiketalous, Turku ja Salo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liiketoiminta ja logistiikka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kirjasto- ja tietopalveluala</a:t>
            </a:r>
          </a:p>
          <a:p>
            <a:pPr marL="0" lvl="0" indent="0">
              <a:spcAft>
                <a:spcPts val="300"/>
              </a:spcAft>
              <a:buNone/>
            </a:pPr>
            <a:endParaRPr lang="fi-FI" sz="1600" b="1" dirty="0">
              <a:solidFill>
                <a:srgbClr val="FFD200"/>
              </a:solidFill>
              <a:uFill>
                <a:solidFill>
                  <a:srgbClr val="FFD200"/>
                </a:solidFill>
              </a:uFill>
              <a:cs typeface="+mn-cs"/>
            </a:endParaRPr>
          </a:p>
          <a:p>
            <a:pPr marL="0" lvl="0" indent="0">
              <a:spcAft>
                <a:spcPts val="300"/>
              </a:spcAft>
              <a:buNone/>
            </a:pPr>
            <a:endParaRPr lang="fi-FI" sz="1600" b="1" dirty="0">
              <a:solidFill>
                <a:srgbClr val="FFD200"/>
              </a:solidFill>
              <a:uFill>
                <a:solidFill>
                  <a:srgbClr val="FFD200"/>
                </a:solidFill>
              </a:uFill>
              <a:cs typeface="+mn-cs"/>
            </a:endParaRPr>
          </a:p>
          <a:p>
            <a:pPr marL="0" lvl="0" indent="0">
              <a:spcAft>
                <a:spcPts val="300"/>
              </a:spcAft>
              <a:buNone/>
            </a:pPr>
            <a:r>
              <a:rPr lang="fi-FI" sz="1600" b="1" dirty="0">
                <a:solidFill>
                  <a:srgbClr val="FFD200"/>
                </a:solidFill>
                <a:uFill>
                  <a:solidFill>
                    <a:srgbClr val="FFD200"/>
                  </a:solidFill>
                </a:uFill>
                <a:cs typeface="+mn-cs"/>
              </a:rPr>
              <a:t>Sosiaali- ja terveysala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Bachelor of </a:t>
            </a:r>
            <a:r>
              <a:rPr lang="fi-FI" sz="1200" dirty="0" err="1">
                <a:solidFill>
                  <a:schemeClr val="bg1"/>
                </a:solidFill>
              </a:rPr>
              <a:t>Social</a:t>
            </a:r>
            <a:r>
              <a:rPr lang="fi-FI" sz="1200" dirty="0">
                <a:solidFill>
                  <a:schemeClr val="bg1"/>
                </a:solidFill>
              </a:rPr>
              <a:t> Services, </a:t>
            </a:r>
            <a:r>
              <a:rPr lang="fi-FI" sz="1200" dirty="0" err="1">
                <a:solidFill>
                  <a:schemeClr val="bg1"/>
                </a:solidFill>
              </a:rPr>
              <a:t>Early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Childhood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Education</a:t>
            </a:r>
            <a:r>
              <a:rPr lang="fi-FI" sz="1200" dirty="0">
                <a:solidFill>
                  <a:schemeClr val="bg1"/>
                </a:solidFill>
              </a:rPr>
              <a:t>, Salo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Bioanalyytikko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Ensihoitaja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Fysioterapeutti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Hammasteknikko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Kätilö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Röntgenhoitaja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Sairaanhoitaja (AMK), Turku ja Salo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Sosionomi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Suuhygienisti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Terveydenhoitaja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Toimintaterapeutti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VERKKO-OPINNOT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Sairaanhoitaja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Sosionomi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Fysioterapeutti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Sairaanhoitaja (AMK), Turku ja Salo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fi-FI" sz="1200" dirty="0">
                <a:solidFill>
                  <a:schemeClr val="bg1"/>
                </a:solidFill>
              </a:rPr>
              <a:t>Toimintaterapeutti (AMK)</a:t>
            </a: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338" y="6141789"/>
            <a:ext cx="1580117" cy="50146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3846A4-6145-43CF-879A-103D3D72307F}"/>
              </a:ext>
            </a:extLst>
          </p:cNvPr>
          <p:cNvSpPr txBox="1">
            <a:spLocks/>
          </p:cNvSpPr>
          <p:nvPr/>
        </p:nvSpPr>
        <p:spPr>
          <a:xfrm>
            <a:off x="9745841" y="45687"/>
            <a:ext cx="2446160" cy="5783099"/>
          </a:xfrm>
          <a:prstGeom prst="rect">
            <a:avLst/>
          </a:prstGeom>
        </p:spPr>
        <p:txBody>
          <a:bodyPr numCol="1" spcCol="72000"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300"/>
              </a:spcAft>
              <a:buNone/>
            </a:pPr>
            <a:r>
              <a:rPr lang="fi-FI" sz="1600" b="1" dirty="0">
                <a:solidFill>
                  <a:srgbClr val="FFD200"/>
                </a:solidFill>
                <a:uFill>
                  <a:solidFill>
                    <a:srgbClr val="FFD200"/>
                  </a:solidFill>
                </a:uFill>
              </a:rPr>
              <a:t>Tekniikan ala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PÄIVÄKOULUTUS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Bachelor of Engineering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>
                <a:solidFill>
                  <a:schemeClr val="bg1"/>
                </a:solidFill>
              </a:rPr>
              <a:t>Energy and </a:t>
            </a:r>
            <a:r>
              <a:rPr lang="fi-FI" sz="1200" dirty="0" err="1">
                <a:solidFill>
                  <a:schemeClr val="bg1"/>
                </a:solidFill>
              </a:rPr>
              <a:t>Environmental</a:t>
            </a:r>
            <a:r>
              <a:rPr lang="fi-FI" sz="1200" dirty="0">
                <a:solidFill>
                  <a:schemeClr val="bg1"/>
                </a:solidFill>
              </a:rPr>
              <a:t> Engineering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>
                <a:solidFill>
                  <a:schemeClr val="bg1"/>
                </a:solidFill>
              </a:rPr>
              <a:t>Industrial Management and Engineering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 err="1">
                <a:solidFill>
                  <a:schemeClr val="bg1"/>
                </a:solidFill>
              </a:rPr>
              <a:t>Information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Communications</a:t>
            </a:r>
            <a:r>
              <a:rPr lang="fi-FI" sz="1200" dirty="0">
                <a:solidFill>
                  <a:schemeClr val="bg1"/>
                </a:solidFill>
              </a:rPr>
              <a:t> Technology </a:t>
            </a:r>
          </a:p>
          <a:p>
            <a:pPr marL="161925" indent="-161925">
              <a:spcAft>
                <a:spcPts val="300"/>
              </a:spcAft>
            </a:pPr>
            <a:r>
              <a:rPr lang="fi-FI" sz="1200" dirty="0" err="1">
                <a:solidFill>
                  <a:schemeClr val="bg1"/>
                </a:solidFill>
              </a:rPr>
              <a:t>Mechanical</a:t>
            </a:r>
            <a:r>
              <a:rPr lang="fi-FI" sz="1200" dirty="0">
                <a:solidFill>
                  <a:schemeClr val="bg1"/>
                </a:solidFill>
              </a:rPr>
              <a:t> Engineering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Insinööri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ajoneuvo- ja kuljetustekniikka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bg1"/>
                </a:solidFill>
              </a:rPr>
              <a:t>bio</a:t>
            </a:r>
            <a:r>
              <a:rPr lang="fi-FI" sz="1200" dirty="0">
                <a:solidFill>
                  <a:schemeClr val="bg1"/>
                </a:solidFill>
              </a:rPr>
              <a:t>- ja kemiantekniikka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energia- ja ympäristötekniikka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konetekniikka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rakennus- ja yhdyskuntatekniikka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sähkö- ja automaatiotekniikka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tieto- ja viestintätekniikka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tuotantotalous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Rakennusarkkitehti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Rakennusmestari (AMK)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b="1" dirty="0">
                <a:solidFill>
                  <a:schemeClr val="bg1"/>
                </a:solidFill>
                <a:uFill>
                  <a:solidFill>
                    <a:schemeClr val="bg2"/>
                  </a:solidFill>
                </a:uFill>
              </a:rPr>
              <a:t>MONIMUOTOKOULUTUS</a:t>
            </a:r>
          </a:p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Insinööri (AMK)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kemiantekniikka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konetekniikka</a:t>
            </a:r>
          </a:p>
          <a:p>
            <a:pPr marL="176213" indent="-1666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rakentamisen tuotantojohtaminen</a:t>
            </a:r>
          </a:p>
        </p:txBody>
      </p:sp>
    </p:spTree>
    <p:extLst>
      <p:ext uri="{BB962C8B-B14F-4D97-AF65-F5344CB8AC3E}">
        <p14:creationId xmlns:p14="http://schemas.microsoft.com/office/powerpoint/2010/main" val="54270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04" y="199507"/>
            <a:ext cx="9135656" cy="64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89" y="200372"/>
            <a:ext cx="9160626" cy="65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A53D720A-BE1C-42B6-B2FB-1F282FFDC3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Dagstudier på engelska</a:t>
            </a:r>
          </a:p>
        </p:txBody>
      </p:sp>
      <p:sp>
        <p:nvSpPr>
          <p:cNvPr id="16" name="TextBox 4"/>
          <p:cNvSpPr txBox="1"/>
          <p:nvPr/>
        </p:nvSpPr>
        <p:spPr>
          <a:xfrm>
            <a:off x="4921208" y="280243"/>
            <a:ext cx="6356393" cy="45660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Bachelorutbildning på engelska</a:t>
            </a:r>
            <a:endParaRPr kumimoji="0" lang="sv-FI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-128"/>
              <a:cs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55603" y="922993"/>
            <a:ext cx="6096000" cy="4549002"/>
          </a:xfrm>
          <a:prstGeom prst="rect">
            <a:avLst/>
          </a:prstGeom>
        </p:spPr>
        <p:txBody>
          <a:bodyPr lIns="121920" tIns="60960" rIns="121920" bIns="60960" numCol="1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3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CAMPUS VAASA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Bachelor of Health Care</a:t>
            </a:r>
            <a:b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Nursing, 210 ECTS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Bachelor of Engineering </a:t>
            </a:r>
            <a:b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sv-FI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Information Technology, 240 ECTS *  </a:t>
            </a:r>
            <a:b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Bachelor of Health Care, Biomedical Laboratory Services,  210 ECTS </a:t>
            </a:r>
            <a:r>
              <a:rPr kumimoji="0" lang="en-US" sz="106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ingen</a:t>
            </a: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06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antagning</a:t>
            </a: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2024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Bachelor of Beauty and Cosmetics, Beauty Care 210 ECTS, </a:t>
            </a:r>
            <a:r>
              <a:rPr kumimoji="0" lang="en-US" sz="106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ingen</a:t>
            </a: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06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antagning</a:t>
            </a:r>
            <a:r>
              <a:rPr kumimoji="0" lang="en-US" sz="106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2024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3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ABOA MARE TURKU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Bachelor of Maritime Management</a:t>
            </a:r>
            <a:b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Maritime Management, Captain, 270 ECTS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Bachelor of Engineering</a:t>
            </a:r>
            <a:b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Maritime Technology, 270 ECTS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3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CAMPUS RAASEPORI 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Bachelor of Natural Resources</a:t>
            </a:r>
            <a:b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Sustainable Coastal Management, 240 ECTS 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*</a:t>
            </a:r>
          </a:p>
          <a:p>
            <a:pPr marL="228594" marR="0" lvl="0" indent="-228594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Rektangel 8"/>
          <p:cNvSpPr/>
          <p:nvPr/>
        </p:nvSpPr>
        <p:spPr>
          <a:xfrm>
            <a:off x="10024532" y="4184701"/>
            <a:ext cx="2020075" cy="1445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394" marR="0" lvl="0" indent="-134397" algn="l" defTabSz="91440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Lucida Grande"/>
              <a:buChar char="*"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Behörighetskrav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: 120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sp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högskolestudier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inom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närliggande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utbildningsområde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bör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vara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avlagda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pic>
        <p:nvPicPr>
          <p:cNvPr id="4" name="Bildobjekt 3" descr="Novias flagga">
            <a:extLst>
              <a:ext uri="{FF2B5EF4-FFF2-40B4-BE49-F238E27FC236}">
                <a16:creationId xmlns:a16="http://schemas.microsoft.com/office/drawing/2014/main" id="{5F6238FB-905A-CB46-AEC4-E91AA46AD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94627" cy="6858000"/>
          </a:xfrm>
          <a:prstGeom prst="rect">
            <a:avLst/>
          </a:prstGeom>
        </p:spPr>
      </p:pic>
      <p:pic>
        <p:nvPicPr>
          <p:cNvPr id="7" name="Picture 8" descr="Novias logo">
            <a:extLst>
              <a:ext uri="{FF2B5EF4-FFF2-40B4-BE49-F238E27FC236}">
                <a16:creationId xmlns:a16="http://schemas.microsoft.com/office/drawing/2014/main" id="{A0032C67-E34F-134A-B25B-ED545E69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654" y="6056399"/>
            <a:ext cx="1253185" cy="4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2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urun Kaupunk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Turun Kaupunk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ema">
  <a:themeElements>
    <a:clrScheme name="Turun Kaupunk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2593</Words>
  <Application>Microsoft Office PowerPoint</Application>
  <PresentationFormat>Laajakuva</PresentationFormat>
  <Paragraphs>478</Paragraphs>
  <Slides>29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29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Century Gothic</vt:lpstr>
      <vt:lpstr>Gill Sans MT</vt:lpstr>
      <vt:lpstr>Lucida Grande</vt:lpstr>
      <vt:lpstr>Lucida Sans</vt:lpstr>
      <vt:lpstr>Open Sans</vt:lpstr>
      <vt:lpstr>PT Sans</vt:lpstr>
      <vt:lpstr>Tahoma</vt:lpstr>
      <vt:lpstr>Times New Roman</vt:lpstr>
      <vt:lpstr>Trebuchet MS</vt:lpstr>
      <vt:lpstr>Wingdings</vt:lpstr>
      <vt:lpstr>Office-teema</vt:lpstr>
      <vt:lpstr>1_Office-teema</vt:lpstr>
      <vt:lpstr>2_Office-teema</vt:lpstr>
      <vt:lpstr>PowerPoint-esitys</vt:lpstr>
      <vt:lpstr>Hakijan päivä –  abeille ja kolmosille Opoinfo</vt:lpstr>
      <vt:lpstr>Koulutustarjonta 2024</vt:lpstr>
      <vt:lpstr>PowerPoint-esitys</vt:lpstr>
      <vt:lpstr>PowerPoint-esitys</vt:lpstr>
      <vt:lpstr>4 </vt:lpstr>
      <vt:lpstr>PowerPoint-esitys</vt:lpstr>
      <vt:lpstr>PowerPoint-esitys</vt:lpstr>
      <vt:lpstr>Dagstudier på engelska</vt:lpstr>
      <vt:lpstr>Dagstudier på svenska</vt:lpstr>
      <vt:lpstr>Koulutusohjelmat/ÅA</vt:lpstr>
      <vt:lpstr>Valintaperustemuutokset</vt:lpstr>
      <vt:lpstr>Humak</vt:lpstr>
      <vt:lpstr>Turku AMK 1/2</vt:lpstr>
      <vt:lpstr>Turku AMK 2/2</vt:lpstr>
      <vt:lpstr>Turun yliopisto 1/2</vt:lpstr>
      <vt:lpstr>Turun yliopisto 2/2</vt:lpstr>
      <vt:lpstr>Yrkeshögskolan Novia</vt:lpstr>
      <vt:lpstr>Åbo Akademi</vt:lpstr>
      <vt:lpstr>Ennakkokysymykset + vastaukset</vt:lpstr>
      <vt:lpstr> Tulevat valintaperustemuutokset 1/2</vt:lpstr>
      <vt:lpstr> Tulevat valintaperustemuutokset 2/2</vt:lpstr>
      <vt:lpstr>Valintaperusteet yleisesti jostain tietystä alasta / hakukohteesta</vt:lpstr>
      <vt:lpstr>Todistusvalinta 1/2</vt:lpstr>
      <vt:lpstr>Todistusvalinta 2/2</vt:lpstr>
      <vt:lpstr>Opiskelukäytännöt ja opiskelijan hyvinvointi</vt:lpstr>
      <vt:lpstr>Opinnot avoimessa AMK:ssa tai avoimessa yliopistossa</vt:lpstr>
      <vt:lpstr>Muuta</vt:lpstr>
      <vt:lpstr>Turku 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Satumaa Family</dc:creator>
  <cp:lastModifiedBy>Tuike Mäntylä</cp:lastModifiedBy>
  <cp:revision>19</cp:revision>
  <dcterms:created xsi:type="dcterms:W3CDTF">2016-04-22T08:24:47Z</dcterms:created>
  <dcterms:modified xsi:type="dcterms:W3CDTF">2023-11-16T12:08:31Z</dcterms:modified>
</cp:coreProperties>
</file>