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68" r:id="rId2"/>
    <p:sldId id="257" r:id="rId3"/>
    <p:sldId id="258" r:id="rId4"/>
    <p:sldId id="271" r:id="rId5"/>
    <p:sldId id="274" r:id="rId6"/>
    <p:sldId id="280" r:id="rId7"/>
    <p:sldId id="281" r:id="rId8"/>
    <p:sldId id="287" r:id="rId9"/>
    <p:sldId id="288" r:id="rId10"/>
    <p:sldId id="276" r:id="rId11"/>
    <p:sldId id="261" r:id="rId12"/>
    <p:sldId id="277" r:id="rId13"/>
    <p:sldId id="278" r:id="rId14"/>
    <p:sldId id="282" r:id="rId15"/>
    <p:sldId id="260" r:id="rId16"/>
    <p:sldId id="279" r:id="rId17"/>
    <p:sldId id="264" r:id="rId18"/>
    <p:sldId id="283" r:id="rId19"/>
    <p:sldId id="262" r:id="rId20"/>
    <p:sldId id="265" r:id="rId21"/>
    <p:sldId id="284" r:id="rId22"/>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 Kähkönen" initials="MK" lastIdx="1" clrIdx="0">
    <p:extLst>
      <p:ext uri="{19B8F6BF-5375-455C-9EA6-DF929625EA0E}">
        <p15:presenceInfo xmlns:p15="http://schemas.microsoft.com/office/powerpoint/2012/main" userId="S-1-5-21-1004336348-152049171-1801674531-1696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C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54" autoAdjust="0"/>
    <p:restoredTop sz="96395" autoAdjust="0"/>
  </p:normalViewPr>
  <p:slideViewPr>
    <p:cSldViewPr snapToGrid="0">
      <p:cViewPr varScale="1">
        <p:scale>
          <a:sx n="69" d="100"/>
          <a:sy n="69" d="100"/>
        </p:scale>
        <p:origin x="810" y="66"/>
      </p:cViewPr>
      <p:guideLst/>
    </p:cSldViewPr>
  </p:slideViewPr>
  <p:outlineViewPr>
    <p:cViewPr>
      <p:scale>
        <a:sx n="33" d="100"/>
        <a:sy n="33" d="100"/>
      </p:scale>
      <p:origin x="0" y="-438"/>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2964"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FF087C-080F-494F-B25A-8F864FAB67E2}" type="datetimeFigureOut">
              <a:rPr lang="fi-FI" smtClean="0"/>
              <a:t>10.11.2021</a:t>
            </a:fld>
            <a:endParaRPr lang="fi-FI"/>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3200D6-6364-4FE7-9F84-7B528B992C2C}" type="slidenum">
              <a:rPr lang="fi-FI" smtClean="0"/>
              <a:t>‹#›</a:t>
            </a:fld>
            <a:endParaRPr lang="fi-FI"/>
          </a:p>
        </p:txBody>
      </p:sp>
    </p:spTree>
    <p:extLst>
      <p:ext uri="{BB962C8B-B14F-4D97-AF65-F5344CB8AC3E}">
        <p14:creationId xmlns:p14="http://schemas.microsoft.com/office/powerpoint/2010/main" val="3548623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10"/>
          </p:nvPr>
        </p:nvSpPr>
        <p:spPr/>
        <p:txBody>
          <a:bodyPr/>
          <a:lstStyle/>
          <a:p>
            <a:fld id="{F63200D6-6364-4FE7-9F84-7B528B992C2C}" type="slidenum">
              <a:rPr lang="fi-FI" smtClean="0"/>
              <a:t>11</a:t>
            </a:fld>
            <a:endParaRPr lang="fi-FI"/>
          </a:p>
        </p:txBody>
      </p:sp>
    </p:spTree>
    <p:extLst>
      <p:ext uri="{BB962C8B-B14F-4D97-AF65-F5344CB8AC3E}">
        <p14:creationId xmlns:p14="http://schemas.microsoft.com/office/powerpoint/2010/main" val="1645401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10"/>
          </p:nvPr>
        </p:nvSpPr>
        <p:spPr/>
        <p:txBody>
          <a:bodyPr/>
          <a:lstStyle/>
          <a:p>
            <a:fld id="{F63200D6-6364-4FE7-9F84-7B528B992C2C}" type="slidenum">
              <a:rPr lang="fi-FI" smtClean="0"/>
              <a:t>12</a:t>
            </a:fld>
            <a:endParaRPr lang="fi-FI"/>
          </a:p>
        </p:txBody>
      </p:sp>
    </p:spTree>
    <p:extLst>
      <p:ext uri="{BB962C8B-B14F-4D97-AF65-F5344CB8AC3E}">
        <p14:creationId xmlns:p14="http://schemas.microsoft.com/office/powerpoint/2010/main" val="3700358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10"/>
          </p:nvPr>
        </p:nvSpPr>
        <p:spPr/>
        <p:txBody>
          <a:bodyPr/>
          <a:lstStyle/>
          <a:p>
            <a:fld id="{F63200D6-6364-4FE7-9F84-7B528B992C2C}" type="slidenum">
              <a:rPr lang="fi-FI" smtClean="0"/>
              <a:t>13</a:t>
            </a:fld>
            <a:endParaRPr lang="fi-FI"/>
          </a:p>
        </p:txBody>
      </p:sp>
    </p:spTree>
    <p:extLst>
      <p:ext uri="{BB962C8B-B14F-4D97-AF65-F5344CB8AC3E}">
        <p14:creationId xmlns:p14="http://schemas.microsoft.com/office/powerpoint/2010/main" val="5785257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Suorakulmio 6">
            <a:extLst>
              <a:ext uri="{FF2B5EF4-FFF2-40B4-BE49-F238E27FC236}">
                <a16:creationId xmlns:a16="http://schemas.microsoft.com/office/drawing/2014/main" id="{85144E6A-999A-4134-A438-4F2077A350E6}"/>
              </a:ext>
            </a:extLst>
          </p:cNvPr>
          <p:cNvSpPr/>
          <p:nvPr userDrawn="1"/>
        </p:nvSpPr>
        <p:spPr>
          <a:xfrm>
            <a:off x="0" y="5349874"/>
            <a:ext cx="12192000" cy="1508125"/>
          </a:xfrm>
          <a:prstGeom prst="rect">
            <a:avLst/>
          </a:prstGeom>
          <a:solidFill>
            <a:srgbClr val="00ACEF"/>
          </a:solidFill>
          <a:ln>
            <a:solidFill>
              <a:srgbClr val="00AC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1524000" y="1122363"/>
            <a:ext cx="9144000" cy="2387600"/>
          </a:xfrm>
        </p:spPr>
        <p:txBody>
          <a:bodyPr anchor="b"/>
          <a:lstStyle>
            <a:lvl1pPr algn="ctr">
              <a:defRPr sz="6000">
                <a:solidFill>
                  <a:schemeClr val="tx1"/>
                </a:solidFill>
              </a:defRPr>
            </a:lvl1pPr>
          </a:lstStyle>
          <a:p>
            <a:r>
              <a:rPr lang="en-US" dirty="0"/>
              <a:t>Click to edit Master title style</a:t>
            </a:r>
            <a:endParaRPr lang="fi-FI"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fi-FI" dirty="0"/>
          </a:p>
        </p:txBody>
      </p:sp>
      <p:pic>
        <p:nvPicPr>
          <p:cNvPr id="9" name="Kuva 8" descr="Kuva, joka sisältää kohteen teksti&#10;&#10;Kuvaus luotu automaattisesti">
            <a:extLst>
              <a:ext uri="{FF2B5EF4-FFF2-40B4-BE49-F238E27FC236}">
                <a16:creationId xmlns:a16="http://schemas.microsoft.com/office/drawing/2014/main" id="{FB78A762-3E37-406F-995F-4AF5F28CA4B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37469" y="5768999"/>
            <a:ext cx="3477780" cy="651845"/>
          </a:xfrm>
          <a:prstGeom prst="rect">
            <a:avLst/>
          </a:prstGeom>
        </p:spPr>
      </p:pic>
      <p:pic>
        <p:nvPicPr>
          <p:cNvPr id="11" name="Kuva 10" descr="Kuva, joka sisältää kohteen piirtäminen, ruoka, merkki, kuppi&#10;&#10;Kuvaus luotu automaattisesti">
            <a:extLst>
              <a:ext uri="{FF2B5EF4-FFF2-40B4-BE49-F238E27FC236}">
                <a16:creationId xmlns:a16="http://schemas.microsoft.com/office/drawing/2014/main" id="{264ED1A1-1AD8-4B5C-958C-0E3CA6AAE25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3685" y="5770542"/>
            <a:ext cx="2079851" cy="648760"/>
          </a:xfrm>
          <a:prstGeom prst="rect">
            <a:avLst/>
          </a:prstGeom>
        </p:spPr>
      </p:pic>
      <p:pic>
        <p:nvPicPr>
          <p:cNvPr id="13" name="Kuva 12" descr="Kuva, joka sisältää kohteen piirtäminen&#10;&#10;Kuvaus luotu automaattisesti">
            <a:extLst>
              <a:ext uri="{FF2B5EF4-FFF2-40B4-BE49-F238E27FC236}">
                <a16:creationId xmlns:a16="http://schemas.microsoft.com/office/drawing/2014/main" id="{71F53C73-8231-44EA-A688-8C352323FB8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949183" y="5778013"/>
            <a:ext cx="2335499" cy="642262"/>
          </a:xfrm>
          <a:prstGeom prst="rect">
            <a:avLst/>
          </a:prstGeom>
        </p:spPr>
      </p:pic>
    </p:spTree>
    <p:extLst>
      <p:ext uri="{BB962C8B-B14F-4D97-AF65-F5344CB8AC3E}">
        <p14:creationId xmlns:p14="http://schemas.microsoft.com/office/powerpoint/2010/main" val="4025467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91A5EC-064B-4BCA-8915-B2A76D01EDE8}" type="datetimeFigureOut">
              <a:rPr lang="fi-FI" smtClean="0"/>
              <a:t>10.11.2021</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7B3277D8-B928-4156-B262-C7D14A28C7A3}" type="slidenum">
              <a:rPr lang="fi-FI" smtClean="0"/>
              <a:t>‹#›</a:t>
            </a:fld>
            <a:endParaRPr lang="fi-FI"/>
          </a:p>
        </p:txBody>
      </p:sp>
    </p:spTree>
    <p:extLst>
      <p:ext uri="{BB962C8B-B14F-4D97-AF65-F5344CB8AC3E}">
        <p14:creationId xmlns:p14="http://schemas.microsoft.com/office/powerpoint/2010/main" val="3692899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fi-FI"/>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91A5EC-064B-4BCA-8915-B2A76D01EDE8}" type="datetimeFigureOut">
              <a:rPr lang="fi-FI" smtClean="0"/>
              <a:t>10.11.2021</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7B3277D8-B928-4156-B262-C7D14A28C7A3}" type="slidenum">
              <a:rPr lang="fi-FI" smtClean="0"/>
              <a:t>‹#›</a:t>
            </a:fld>
            <a:endParaRPr lang="fi-FI"/>
          </a:p>
        </p:txBody>
      </p:sp>
    </p:spTree>
    <p:extLst>
      <p:ext uri="{BB962C8B-B14F-4D97-AF65-F5344CB8AC3E}">
        <p14:creationId xmlns:p14="http://schemas.microsoft.com/office/powerpoint/2010/main" val="821164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Suorakulmio 10">
            <a:extLst>
              <a:ext uri="{FF2B5EF4-FFF2-40B4-BE49-F238E27FC236}">
                <a16:creationId xmlns:a16="http://schemas.microsoft.com/office/drawing/2014/main" id="{A7556FFC-2E07-4DDC-8EBA-7B42AECB94AE}"/>
              </a:ext>
            </a:extLst>
          </p:cNvPr>
          <p:cNvSpPr/>
          <p:nvPr userDrawn="1"/>
        </p:nvSpPr>
        <p:spPr>
          <a:xfrm>
            <a:off x="0" y="6323162"/>
            <a:ext cx="12192000" cy="534838"/>
          </a:xfrm>
          <a:prstGeom prst="rect">
            <a:avLst/>
          </a:prstGeom>
          <a:solidFill>
            <a:srgbClr val="00ACEF"/>
          </a:solidFill>
          <a:ln>
            <a:solidFill>
              <a:srgbClr val="00AC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pic>
        <p:nvPicPr>
          <p:cNvPr id="8" name="Kuva 7" descr="Kuva, joka sisältää kohteen teksti&#10;&#10;Kuvaus luotu automaattisesti">
            <a:extLst>
              <a:ext uri="{FF2B5EF4-FFF2-40B4-BE49-F238E27FC236}">
                <a16:creationId xmlns:a16="http://schemas.microsoft.com/office/drawing/2014/main" id="{FA23E59A-32F1-4E04-A5EC-DD4F208E5FC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40647" y="6394499"/>
            <a:ext cx="2269375" cy="425352"/>
          </a:xfrm>
          <a:prstGeom prst="rect">
            <a:avLst/>
          </a:prstGeom>
        </p:spPr>
      </p:pic>
      <p:pic>
        <p:nvPicPr>
          <p:cNvPr id="9" name="Kuva 8" descr="Kuva, joka sisältää kohteen piirtäminen, ruoka, merkki, kuppi&#10;&#10;Kuvaus luotu automaattisesti">
            <a:extLst>
              <a:ext uri="{FF2B5EF4-FFF2-40B4-BE49-F238E27FC236}">
                <a16:creationId xmlns:a16="http://schemas.microsoft.com/office/drawing/2014/main" id="{C8EADBE6-24B8-47F9-870C-581A2DC51DC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58156" y="6390259"/>
            <a:ext cx="1357177" cy="423339"/>
          </a:xfrm>
          <a:prstGeom prst="rect">
            <a:avLst/>
          </a:prstGeom>
        </p:spPr>
      </p:pic>
      <p:pic>
        <p:nvPicPr>
          <p:cNvPr id="10" name="Kuva 9" descr="Kuva, joka sisältää kohteen piirtäminen&#10;&#10;Kuvaus luotu automaattisesti">
            <a:extLst>
              <a:ext uri="{FF2B5EF4-FFF2-40B4-BE49-F238E27FC236}">
                <a16:creationId xmlns:a16="http://schemas.microsoft.com/office/drawing/2014/main" id="{CAC231FB-ED85-490A-9238-2F51024F2B4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163468" y="6394499"/>
            <a:ext cx="1523997" cy="419099"/>
          </a:xfrm>
          <a:prstGeom prst="rect">
            <a:avLst/>
          </a:prstGeom>
        </p:spPr>
      </p:pic>
    </p:spTree>
    <p:extLst>
      <p:ext uri="{BB962C8B-B14F-4D97-AF65-F5344CB8AC3E}">
        <p14:creationId xmlns:p14="http://schemas.microsoft.com/office/powerpoint/2010/main" val="3044107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i-FI"/>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91A5EC-064B-4BCA-8915-B2A76D01EDE8}" type="datetimeFigureOut">
              <a:rPr lang="fi-FI" smtClean="0"/>
              <a:t>10.11.2021</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7B3277D8-B928-4156-B262-C7D14A28C7A3}" type="slidenum">
              <a:rPr lang="fi-FI" smtClean="0"/>
              <a:t>‹#›</a:t>
            </a:fld>
            <a:endParaRPr lang="fi-FI"/>
          </a:p>
        </p:txBody>
      </p:sp>
    </p:spTree>
    <p:extLst>
      <p:ext uri="{BB962C8B-B14F-4D97-AF65-F5344CB8AC3E}">
        <p14:creationId xmlns:p14="http://schemas.microsoft.com/office/powerpoint/2010/main" val="3104402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91A5EC-064B-4BCA-8915-B2A76D01EDE8}" type="datetimeFigureOut">
              <a:rPr lang="fi-FI" smtClean="0"/>
              <a:t>10.11.2021</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7B3277D8-B928-4156-B262-C7D14A28C7A3}" type="slidenum">
              <a:rPr lang="fi-FI" smtClean="0"/>
              <a:t>‹#›</a:t>
            </a:fld>
            <a:endParaRPr lang="fi-FI"/>
          </a:p>
        </p:txBody>
      </p:sp>
    </p:spTree>
    <p:extLst>
      <p:ext uri="{BB962C8B-B14F-4D97-AF65-F5344CB8AC3E}">
        <p14:creationId xmlns:p14="http://schemas.microsoft.com/office/powerpoint/2010/main" val="1711493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fi-FI"/>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9D91A5EC-064B-4BCA-8915-B2A76D01EDE8}" type="datetimeFigureOut">
              <a:rPr lang="fi-FI" smtClean="0"/>
              <a:t>10.11.2021</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7B3277D8-B928-4156-B262-C7D14A28C7A3}" type="slidenum">
              <a:rPr lang="fi-FI" smtClean="0"/>
              <a:t>‹#›</a:t>
            </a:fld>
            <a:endParaRPr lang="fi-FI"/>
          </a:p>
        </p:txBody>
      </p:sp>
    </p:spTree>
    <p:extLst>
      <p:ext uri="{BB962C8B-B14F-4D97-AF65-F5344CB8AC3E}">
        <p14:creationId xmlns:p14="http://schemas.microsoft.com/office/powerpoint/2010/main" val="622044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9D91A5EC-064B-4BCA-8915-B2A76D01EDE8}" type="datetimeFigureOut">
              <a:rPr lang="fi-FI" smtClean="0"/>
              <a:t>10.11.2021</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7B3277D8-B928-4156-B262-C7D14A28C7A3}" type="slidenum">
              <a:rPr lang="fi-FI" smtClean="0"/>
              <a:t>‹#›</a:t>
            </a:fld>
            <a:endParaRPr lang="fi-FI"/>
          </a:p>
        </p:txBody>
      </p:sp>
    </p:spTree>
    <p:extLst>
      <p:ext uri="{BB962C8B-B14F-4D97-AF65-F5344CB8AC3E}">
        <p14:creationId xmlns:p14="http://schemas.microsoft.com/office/powerpoint/2010/main" val="1794082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9D91A5EC-064B-4BCA-8915-B2A76D01EDE8}" type="datetimeFigureOut">
              <a:rPr lang="fi-FI" smtClean="0"/>
              <a:t>10.11.2021</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7B3277D8-B928-4156-B262-C7D14A28C7A3}" type="slidenum">
              <a:rPr lang="fi-FI" smtClean="0"/>
              <a:t>‹#›</a:t>
            </a:fld>
            <a:endParaRPr lang="fi-FI"/>
          </a:p>
        </p:txBody>
      </p:sp>
    </p:spTree>
    <p:extLst>
      <p:ext uri="{BB962C8B-B14F-4D97-AF65-F5344CB8AC3E}">
        <p14:creationId xmlns:p14="http://schemas.microsoft.com/office/powerpoint/2010/main" val="1374202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91A5EC-064B-4BCA-8915-B2A76D01EDE8}" type="datetimeFigureOut">
              <a:rPr lang="fi-FI" smtClean="0"/>
              <a:t>10.11.2021</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7B3277D8-B928-4156-B262-C7D14A28C7A3}" type="slidenum">
              <a:rPr lang="fi-FI" smtClean="0"/>
              <a:t>‹#›</a:t>
            </a:fld>
            <a:endParaRPr lang="fi-FI"/>
          </a:p>
        </p:txBody>
      </p:sp>
    </p:spTree>
    <p:extLst>
      <p:ext uri="{BB962C8B-B14F-4D97-AF65-F5344CB8AC3E}">
        <p14:creationId xmlns:p14="http://schemas.microsoft.com/office/powerpoint/2010/main" val="3192091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91A5EC-064B-4BCA-8915-B2A76D01EDE8}" type="datetimeFigureOut">
              <a:rPr lang="fi-FI" smtClean="0"/>
              <a:t>10.11.2021</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7B3277D8-B928-4156-B262-C7D14A28C7A3}" type="slidenum">
              <a:rPr lang="fi-FI" smtClean="0"/>
              <a:t>‹#›</a:t>
            </a:fld>
            <a:endParaRPr lang="fi-FI"/>
          </a:p>
        </p:txBody>
      </p:sp>
    </p:spTree>
    <p:extLst>
      <p:ext uri="{BB962C8B-B14F-4D97-AF65-F5344CB8AC3E}">
        <p14:creationId xmlns:p14="http://schemas.microsoft.com/office/powerpoint/2010/main" val="3999755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fi-FI"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i-FI" dirty="0"/>
          </a:p>
        </p:txBody>
      </p:sp>
      <p:sp>
        <p:nvSpPr>
          <p:cNvPr id="5" name="Footer Placeholder 4"/>
          <p:cNvSpPr>
            <a:spLocks noGrp="1"/>
          </p:cNvSpPr>
          <p:nvPr>
            <p:ph type="ftr" sz="quarter" idx="3"/>
          </p:nvPr>
        </p:nvSpPr>
        <p:spPr>
          <a:xfrm>
            <a:off x="0" y="6356350"/>
            <a:ext cx="12192000" cy="501650"/>
          </a:xfrm>
          <a:prstGeom prst="rect">
            <a:avLst/>
          </a:prstGeom>
          <a:solidFill>
            <a:srgbClr val="00ACEF"/>
          </a:solidFill>
        </p:spPr>
        <p:txBody>
          <a:bodyPr vert="horz" lIns="91440" tIns="45720" rIns="91440" bIns="45720" rtlCol="0" anchor="ctr"/>
          <a:lstStyle>
            <a:lvl1pPr algn="ctr">
              <a:defRPr sz="1200">
                <a:solidFill>
                  <a:schemeClr val="tx1">
                    <a:tint val="75000"/>
                  </a:schemeClr>
                </a:solidFill>
              </a:defRPr>
            </a:lvl1pPr>
          </a:lstStyle>
          <a:p>
            <a:endParaRPr lang="fi-FI" dirty="0"/>
          </a:p>
        </p:txBody>
      </p:sp>
      <p:pic>
        <p:nvPicPr>
          <p:cNvPr id="8" name="Kuva 7" descr="Kuva, joka sisältää kohteen teksti&#10;&#10;Kuvaus luotu automaattisesti">
            <a:extLst>
              <a:ext uri="{FF2B5EF4-FFF2-40B4-BE49-F238E27FC236}">
                <a16:creationId xmlns:a16="http://schemas.microsoft.com/office/drawing/2014/main" id="{338B16DB-9767-4590-8517-CB066A16B958}"/>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440647" y="6394499"/>
            <a:ext cx="2269375" cy="425352"/>
          </a:xfrm>
          <a:prstGeom prst="rect">
            <a:avLst/>
          </a:prstGeom>
        </p:spPr>
      </p:pic>
      <p:pic>
        <p:nvPicPr>
          <p:cNvPr id="10" name="Kuva 9" descr="Kuva, joka sisältää kohteen piirtäminen, ruoka, merkki, kuppi&#10;&#10;Kuvaus luotu automaattisesti">
            <a:extLst>
              <a:ext uri="{FF2B5EF4-FFF2-40B4-BE49-F238E27FC236}">
                <a16:creationId xmlns:a16="http://schemas.microsoft.com/office/drawing/2014/main" id="{664B48B1-B973-40FF-BA26-46567D74A243}"/>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5758156" y="6390259"/>
            <a:ext cx="1357177" cy="423339"/>
          </a:xfrm>
          <a:prstGeom prst="rect">
            <a:avLst/>
          </a:prstGeom>
        </p:spPr>
      </p:pic>
      <p:pic>
        <p:nvPicPr>
          <p:cNvPr id="12" name="Kuva 11" descr="Kuva, joka sisältää kohteen piirtäminen&#10;&#10;Kuvaus luotu automaattisesti">
            <a:extLst>
              <a:ext uri="{FF2B5EF4-FFF2-40B4-BE49-F238E27FC236}">
                <a16:creationId xmlns:a16="http://schemas.microsoft.com/office/drawing/2014/main" id="{3BC31A52-8D0A-4555-907D-A8CA799D8A4B}"/>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8163468" y="6394499"/>
            <a:ext cx="1523997" cy="419099"/>
          </a:xfrm>
          <a:prstGeom prst="rect">
            <a:avLst/>
          </a:prstGeom>
        </p:spPr>
      </p:pic>
    </p:spTree>
    <p:extLst>
      <p:ext uri="{BB962C8B-B14F-4D97-AF65-F5344CB8AC3E}">
        <p14:creationId xmlns:p14="http://schemas.microsoft.com/office/powerpoint/2010/main" val="226992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vipunen.fi/fi-fi/_layouts/15/xlviewer.aspx?id=/fi-fi/Raportit/Haku-%20ja%20valintatiedot%20-%20korkeakoulu%20-%20pisterajat.xlsb" TargetMode="External"/><Relationship Id="rId2" Type="http://schemas.openxmlformats.org/officeDocument/2006/relationships/hyperlink" Target="https://www2.helsinki.fi/fi/verkostot/kasvatusalan-valintayhteistyoverkosto/vakava-koe" TargetMode="External"/><Relationship Id="rId1" Type="http://schemas.openxmlformats.org/officeDocument/2006/relationships/slideLayout" Target="../slideLayouts/slideLayout2.xml"/><Relationship Id="rId6" Type="http://schemas.openxmlformats.org/officeDocument/2006/relationships/hyperlink" Target="https://www.turkuamk.fi/fi/tutkinnot-ja-opiskelu/tutkinnot/tekniikan-ja-liiketalouden-korkeakouluopintoihin-v/" TargetMode="External"/><Relationship Id="rId5" Type="http://schemas.openxmlformats.org/officeDocument/2006/relationships/hyperlink" Target="https://www.turkuamk.fi/fi/tutkinnot-ja-opiskelu/tutkinnot/sosiaali-ja-terveysalan-korkeakouluopintoihin-valm/" TargetMode="External"/><Relationship Id="rId4" Type="http://schemas.openxmlformats.org/officeDocument/2006/relationships/hyperlink" Target="https://tilastoneuvos.vipunen.fi/2021/03/17/onko-lukion-ainevalintojen-merkitys-kasvanut-korkeakoulujen-opiskelijavalinnoissa/"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vipunen.fi/fi-fi/_layouts/15/xlviewer.aspx?id=/fi-fi/Raportit/Amk-koulutukseen%20hakeneiden%20aikaisemmat%20tutkinnot%20-%20Amk.xlsb"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vipunen.fi/fi-fi/_layouts/15/xlviewer.aspx?id=/fi-fi/Raportit/Haku-%20ja%20valintatiedot%20-%20korkeakoulu%20-%20pisterajat.xlsb"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blogit.utu.fi/opiskelijaelamaa/myytinmurtaja-case-yliopistoon-vain-laudaturin-papereilla/" TargetMode="External"/><Relationship Id="rId4" Type="http://schemas.openxmlformats.org/officeDocument/2006/relationships/hyperlink" Target="https://public.tableau.com/profile/university.of.helsinki.institutional.research.and.analysis#!/vizhome/yliopistojen_opiskelijavalintatilastot_2018-2020/Tietojahakijoista"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iki.eduuni.fi/display/ophpolku/Yliopistojen+todistusvalinnan+pisteytykse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ammattikorkeakouluun.fi/"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utu.fi/fi/opiskelijaksi/hakeminen/yhteishaku" TargetMode="External"/><Relationship Id="rId2" Type="http://schemas.openxmlformats.org/officeDocument/2006/relationships/hyperlink" Target="https://www.ammattikorkeakouluun.fi/hakijalle/valintatavat/todistusvalinta/" TargetMode="External"/><Relationship Id="rId1" Type="http://schemas.openxmlformats.org/officeDocument/2006/relationships/slideLayout" Target="../slideLayouts/slideLayout2.xml"/><Relationship Id="rId4" Type="http://schemas.openxmlformats.org/officeDocument/2006/relationships/hyperlink" Target="https://www.abo.fi/studera-hos-oss/antagning/sprakkrav-i-svenska/"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toissa.fi/" TargetMode="External"/><Relationship Id="rId2" Type="http://schemas.openxmlformats.org/officeDocument/2006/relationships/hyperlink" Target="http://www.vipunen.fi/"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beta.opintopolku.fi/konfo/fi/koulutus/1.2.246.562.13.00000000000000002097"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beta.opintopolku.fi/konfo/fi/toteutus/1.2.246.562.17.00000000000000003519" TargetMode="External"/><Relationship Id="rId2" Type="http://schemas.openxmlformats.org/officeDocument/2006/relationships/hyperlink" Target="https://beta.opintopolku.fi/konfo/fi/toteutus/1.2.246.562.17.00000000000000003703"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9AA688F-D5CD-402B-8BFA-DB5807C0969D}"/>
              </a:ext>
            </a:extLst>
          </p:cNvPr>
          <p:cNvSpPr>
            <a:spLocks noGrp="1"/>
          </p:cNvSpPr>
          <p:nvPr>
            <p:ph type="ctrTitle"/>
          </p:nvPr>
        </p:nvSpPr>
        <p:spPr>
          <a:xfrm>
            <a:off x="456645" y="873449"/>
            <a:ext cx="10936586" cy="2387600"/>
          </a:xfrm>
        </p:spPr>
        <p:txBody>
          <a:bodyPr>
            <a:noAutofit/>
          </a:bodyPr>
          <a:lstStyle/>
          <a:p>
            <a:r>
              <a:rPr lang="fi-FI" dirty="0"/>
              <a:t>Turun korkeakoulujen</a:t>
            </a:r>
            <a:r>
              <a:rPr lang="fi-FI" sz="8000" dirty="0"/>
              <a:t/>
            </a:r>
            <a:br>
              <a:rPr lang="fi-FI" sz="8000" dirty="0"/>
            </a:br>
            <a:r>
              <a:rPr lang="fi-FI" sz="12000" dirty="0"/>
              <a:t>Opoinfo</a:t>
            </a:r>
            <a:endParaRPr lang="en-GB" sz="12000" dirty="0"/>
          </a:p>
        </p:txBody>
      </p:sp>
      <p:sp>
        <p:nvSpPr>
          <p:cNvPr id="3" name="Alaotsikko 2">
            <a:extLst>
              <a:ext uri="{FF2B5EF4-FFF2-40B4-BE49-F238E27FC236}">
                <a16:creationId xmlns:a16="http://schemas.microsoft.com/office/drawing/2014/main" id="{2FB243AF-EF84-4E08-AF15-958F4FE23874}"/>
              </a:ext>
            </a:extLst>
          </p:cNvPr>
          <p:cNvSpPr>
            <a:spLocks noGrp="1"/>
          </p:cNvSpPr>
          <p:nvPr>
            <p:ph type="subTitle" idx="1"/>
          </p:nvPr>
        </p:nvSpPr>
        <p:spPr>
          <a:xfrm>
            <a:off x="1524000" y="4151066"/>
            <a:ext cx="9144000" cy="831481"/>
          </a:xfrm>
        </p:spPr>
        <p:txBody>
          <a:bodyPr>
            <a:normAutofit/>
          </a:bodyPr>
          <a:lstStyle/>
          <a:p>
            <a:r>
              <a:rPr lang="fi-FI" dirty="0"/>
              <a:t>5.11.2021 klo 12–14</a:t>
            </a:r>
          </a:p>
          <a:p>
            <a:r>
              <a:rPr lang="fi-FI" sz="1600" dirty="0"/>
              <a:t>Mukana opoinfossa: Turun yliopisto, Åbo Akademi, Turun AMK, Diak, </a:t>
            </a:r>
            <a:r>
              <a:rPr lang="fi-FI" sz="1600" dirty="0" err="1"/>
              <a:t>Humak</a:t>
            </a:r>
            <a:r>
              <a:rPr lang="fi-FI" sz="1600" dirty="0"/>
              <a:t> ja Novia</a:t>
            </a:r>
            <a:endParaRPr lang="en-GB" sz="1600" dirty="0"/>
          </a:p>
        </p:txBody>
      </p:sp>
      <p:cxnSp>
        <p:nvCxnSpPr>
          <p:cNvPr id="5" name="Suora yhdysviiva 4">
            <a:extLst>
              <a:ext uri="{FF2B5EF4-FFF2-40B4-BE49-F238E27FC236}">
                <a16:creationId xmlns:a16="http://schemas.microsoft.com/office/drawing/2014/main" id="{420CAF27-DE6F-4C91-965E-939770FBD2BC}"/>
              </a:ext>
            </a:extLst>
          </p:cNvPr>
          <p:cNvCxnSpPr>
            <a:cxnSpLocks/>
          </p:cNvCxnSpPr>
          <p:nvPr/>
        </p:nvCxnSpPr>
        <p:spPr>
          <a:xfrm>
            <a:off x="3097762" y="3349687"/>
            <a:ext cx="5654351" cy="0"/>
          </a:xfrm>
          <a:prstGeom prst="line">
            <a:avLst/>
          </a:prstGeom>
          <a:ln w="130175">
            <a:solidFill>
              <a:srgbClr val="00ACE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38929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Tulevat valintaperustemuutokset </a:t>
            </a:r>
          </a:p>
        </p:txBody>
      </p:sp>
      <p:sp>
        <p:nvSpPr>
          <p:cNvPr id="3" name="Content Placeholder 2"/>
          <p:cNvSpPr>
            <a:spLocks noGrp="1"/>
          </p:cNvSpPr>
          <p:nvPr>
            <p:ph idx="1"/>
          </p:nvPr>
        </p:nvSpPr>
        <p:spPr>
          <a:xfrm>
            <a:off x="838200" y="1825624"/>
            <a:ext cx="10733690" cy="5032375"/>
          </a:xfrm>
        </p:spPr>
        <p:txBody>
          <a:bodyPr>
            <a:normAutofit fontScale="47500" lnSpcReduction="20000"/>
          </a:bodyPr>
          <a:lstStyle/>
          <a:p>
            <a:pPr marL="0" indent="0">
              <a:buNone/>
            </a:pPr>
            <a:r>
              <a:rPr lang="fi-FI" b="1" dirty="0"/>
              <a:t>Yleisesti</a:t>
            </a:r>
          </a:p>
          <a:p>
            <a:pPr lvl="0"/>
            <a:r>
              <a:rPr lang="fi-FI" dirty="0"/>
              <a:t>Onko yliopistoon tulossa sähköisiä pääsykokeita</a:t>
            </a:r>
            <a:r>
              <a:rPr lang="fi-FI" dirty="0" smtClean="0"/>
              <a:t>?</a:t>
            </a:r>
            <a:endParaRPr lang="fi-FI" b="1" dirty="0"/>
          </a:p>
          <a:p>
            <a:pPr lvl="1"/>
            <a:r>
              <a:rPr lang="fi-FI" dirty="0"/>
              <a:t>Ilmoitetaan vuoden loppuun mennessä. Esim. </a:t>
            </a:r>
            <a:r>
              <a:rPr lang="fi-FI" dirty="0">
                <a:solidFill>
                  <a:srgbClr val="00B0F0"/>
                </a:solidFill>
                <a:hlinkClick r:id="rId2"/>
              </a:rPr>
              <a:t>VAKAVA</a:t>
            </a:r>
            <a:r>
              <a:rPr lang="fi-FI" dirty="0">
                <a:solidFill>
                  <a:srgbClr val="00B0F0"/>
                </a:solidFill>
              </a:rPr>
              <a:t> </a:t>
            </a:r>
            <a:r>
              <a:rPr lang="fi-FI" dirty="0" smtClean="0"/>
              <a:t>on jo julkaissut tiedon digikokeesta.</a:t>
            </a:r>
            <a:endParaRPr lang="fi-FI" dirty="0"/>
          </a:p>
          <a:p>
            <a:pPr lvl="0"/>
            <a:r>
              <a:rPr lang="fi-FI" dirty="0"/>
              <a:t>Onko yliopistojen todistusvalintapisteytystaulukko voimassa vuoteen 2024? Tänä syksynä lukion aloittaneista osa saattaa kuitenkin valmistua vasta tämän jälkeen. Milloin tiedetään, tuleeko todistusvalintaperusteisiin muutoksia</a:t>
            </a:r>
            <a:r>
              <a:rPr lang="fi-FI" dirty="0" smtClean="0"/>
              <a:t>?</a:t>
            </a:r>
            <a:endParaRPr lang="fi-FI" b="1" dirty="0"/>
          </a:p>
          <a:p>
            <a:pPr lvl="1"/>
            <a:r>
              <a:rPr lang="fi-FI" dirty="0"/>
              <a:t>Nykyisten todistusvalintaperusteiden muutoksille vuoden lisäaika vuoteen 2025. Mahdolliset, tutkittuun tietoon perustuvat muutokset vuodelle 2026 niin, että niistä tiedotetaan viimeistään syksyllä 2023. </a:t>
            </a:r>
          </a:p>
          <a:p>
            <a:pPr lvl="0"/>
            <a:r>
              <a:rPr lang="fi-FI" dirty="0"/>
              <a:t>Muutetaanko jatkossa </a:t>
            </a:r>
            <a:r>
              <a:rPr lang="fi-FI" dirty="0" err="1" smtClean="0"/>
              <a:t>matemaattis</a:t>
            </a:r>
            <a:r>
              <a:rPr lang="fi-FI" dirty="0" smtClean="0"/>
              <a:t>-luonnontieteellisten </a:t>
            </a:r>
            <a:r>
              <a:rPr lang="fi-FI" dirty="0"/>
              <a:t>yo-aineiden pisteiden painoarvoa esim. </a:t>
            </a:r>
            <a:r>
              <a:rPr lang="fi-FI" dirty="0" err="1"/>
              <a:t>humanistis</a:t>
            </a:r>
            <a:r>
              <a:rPr lang="fi-FI" dirty="0"/>
              <a:t>-yhteiskunnallisissa oppiaineiden valinnoissa? Vähentyykö matematiikan ylikorostus</a:t>
            </a:r>
            <a:r>
              <a:rPr lang="fi-FI" dirty="0" smtClean="0"/>
              <a:t>?</a:t>
            </a:r>
            <a:endParaRPr lang="fi-FI" b="1" dirty="0"/>
          </a:p>
          <a:p>
            <a:pPr lvl="1"/>
            <a:r>
              <a:rPr lang="fi-FI" dirty="0"/>
              <a:t>YO: Tämä on osa sitä </a:t>
            </a:r>
            <a:r>
              <a:rPr lang="fi-FI" dirty="0" smtClean="0"/>
              <a:t>selvitystä, joka tullaan </a:t>
            </a:r>
            <a:r>
              <a:rPr lang="fi-FI" dirty="0"/>
              <a:t>yliopistosektorilla tekemään tulevan vuoden aikana. Tavoitteena on uudistaa pisteytysmallia perustuen tutkittuun tietoon. Tässä vaiheessa ei kannata ennakoida tulevia muutoksia koska näistä ei ole vielä olemassa sellaista </a:t>
            </a:r>
            <a:r>
              <a:rPr lang="fi-FI" dirty="0" smtClean="0"/>
              <a:t>taustamateriaalia, jota tarvitaan </a:t>
            </a:r>
            <a:r>
              <a:rPr lang="fi-FI" dirty="0"/>
              <a:t>päätöksien tekemiseen. Mm poikkeukselliset valinnat </a:t>
            </a:r>
            <a:r>
              <a:rPr lang="fi-FI" dirty="0" smtClean="0"/>
              <a:t>korona-aikana ovat johtaneet siihen, </a:t>
            </a:r>
            <a:r>
              <a:rPr lang="fi-FI" dirty="0"/>
              <a:t>että johtopäätöksiä ei esim. vuoden 2020 valintojen perusteella oikein voi tehdä. </a:t>
            </a:r>
          </a:p>
          <a:p>
            <a:pPr lvl="1"/>
            <a:r>
              <a:rPr lang="fi-FI" dirty="0" smtClean="0"/>
              <a:t>AMK: </a:t>
            </a:r>
            <a:r>
              <a:rPr lang="fi-FI" dirty="0"/>
              <a:t>”matematiikan ylikorostus todistusvalinnassa” elää hakijoiden mielikuvissa, vaikka </a:t>
            </a:r>
            <a:r>
              <a:rPr lang="fi-FI" dirty="0" smtClean="0"/>
              <a:t>on lähes </a:t>
            </a:r>
            <a:r>
              <a:rPr lang="fi-FI" dirty="0"/>
              <a:t>samalla viivalla äidinkielen, vieraan kielen/toisen kotimaisen </a:t>
            </a:r>
            <a:r>
              <a:rPr lang="fi-FI" dirty="0" smtClean="0"/>
              <a:t>kanssa</a:t>
            </a:r>
            <a:r>
              <a:rPr lang="fi-FI" dirty="0"/>
              <a:t>. Myös kaikki reaaliaineet samanarvoisia, ei </a:t>
            </a:r>
            <a:r>
              <a:rPr lang="fi-FI" dirty="0" err="1"/>
              <a:t>malu</a:t>
            </a:r>
            <a:r>
              <a:rPr lang="fi-FI" dirty="0"/>
              <a:t>-aineiden </a:t>
            </a:r>
            <a:r>
              <a:rPr lang="fi-FI" dirty="0" smtClean="0"/>
              <a:t>ylikorostusta.</a:t>
            </a:r>
            <a:br>
              <a:rPr lang="fi-FI" dirty="0" smtClean="0"/>
            </a:br>
            <a:r>
              <a:rPr lang="fi-FI" i="1" dirty="0" smtClean="0"/>
              <a:t>Pisterajat</a:t>
            </a:r>
            <a:r>
              <a:rPr lang="fi-FI" i="1" dirty="0"/>
              <a:t>: </a:t>
            </a:r>
            <a:r>
              <a:rPr lang="fi-FI" i="1" u="sng" dirty="0">
                <a:hlinkClick r:id="rId3"/>
              </a:rPr>
              <a:t>https://vipunen.fi/fi-fi/_layouts/15/xlviewer.aspx?id=/fi-fi/Raportit/Haku-%20ja%20valintatiedot%20-%20korkeakoulu%20-%20pisterajat.xlsb</a:t>
            </a:r>
            <a:r>
              <a:rPr lang="fi-FI" i="1" dirty="0"/>
              <a:t> suodatus </a:t>
            </a:r>
            <a:r>
              <a:rPr lang="fi-FI" i="1" dirty="0" smtClean="0"/>
              <a:t>-&gt; </a:t>
            </a:r>
            <a:r>
              <a:rPr lang="fi-FI" i="1" dirty="0"/>
              <a:t>Ammattikorkeakoulutus + </a:t>
            </a:r>
            <a:r>
              <a:rPr lang="fi-FI" i="1" dirty="0" smtClean="0"/>
              <a:t>todistusvalinta</a:t>
            </a:r>
            <a:r>
              <a:rPr lang="fi-FI" dirty="0"/>
              <a:t/>
            </a:r>
            <a:br>
              <a:rPr lang="fi-FI" dirty="0"/>
            </a:br>
            <a:r>
              <a:rPr lang="fi-FI" i="1" dirty="0" smtClean="0"/>
              <a:t>Eri </a:t>
            </a:r>
            <a:r>
              <a:rPr lang="fi-FI" i="1" dirty="0"/>
              <a:t>alojen sisällä kaupungista ja hakukohteesta riippuen alimpien hyväksyttyjen pisteiden vaihteluväli isohko. Esimerkkinä </a:t>
            </a:r>
            <a:r>
              <a:rPr lang="fi-FI" i="1" dirty="0" err="1"/>
              <a:t>Humakin</a:t>
            </a:r>
            <a:r>
              <a:rPr lang="fi-FI" i="1" dirty="0"/>
              <a:t> yhteisöpedagogikoulutus 2021: Nurmijärvi 66, Kuopio 69, monimuoto 75, Jyväskylä 88, Turku 99. Karkeasti neljän aineen C-M papereilla (ilman matematiikkaa) pisteet AMK yo-todistusvalinnassa n. 80-100. Pelkästään alimpien pisteiden tarkastelussa omat ongelmansa, mutta antaa suuntaa. </a:t>
            </a:r>
            <a:r>
              <a:rPr lang="fi-FI" dirty="0"/>
              <a:t/>
            </a:r>
            <a:br>
              <a:rPr lang="fi-FI" dirty="0"/>
            </a:br>
            <a:r>
              <a:rPr lang="fi-FI" i="1" dirty="0" smtClean="0"/>
              <a:t>Hyväksytyistä </a:t>
            </a:r>
            <a:r>
              <a:rPr lang="fi-FI" i="1" dirty="0"/>
              <a:t>ylioppilaista matematiikan kirjoittamattomien osuus täältä, liitetaulukko D. </a:t>
            </a:r>
            <a:r>
              <a:rPr lang="fi-FI" i="1" u="sng" dirty="0">
                <a:hlinkClick r:id="rId4"/>
              </a:rPr>
              <a:t>https://tilastoneuvos.vipunen.fi/2021/03/17/onko-lukion-ainevalintojen-merkitys-kasvanut-korkeakoulujen-opiskelijavalinnoissa/</a:t>
            </a:r>
            <a:r>
              <a:rPr lang="fi-FI" i="1" dirty="0"/>
              <a:t> Ei valitettavasti erottelua valintatavan mukaan, mutta paikan vastaanottaneista (AMK) 2020 humanistisella alalla vajaa 40%, kasvatusalalla vajaa 30%, terveys- ja hyvinvointialoilla 20% ei ole kirjoittanut matematiikkaa.</a:t>
            </a:r>
            <a:endParaRPr lang="fi-FI" dirty="0"/>
          </a:p>
          <a:p>
            <a:r>
              <a:rPr lang="fi-FI" dirty="0"/>
              <a:t>Tuleeko polkuopinnot laajenemaan? Mikä on polkuopintojen tilanne tällä hetkellä? Polkuopinnot on hyvä mahdollisuus maahanmuuttajille</a:t>
            </a:r>
            <a:r>
              <a:rPr lang="fi-FI" dirty="0" smtClean="0"/>
              <a:t>.</a:t>
            </a:r>
            <a:endParaRPr lang="fi-FI" b="1" dirty="0"/>
          </a:p>
          <a:p>
            <a:pPr lvl="1"/>
            <a:r>
              <a:rPr lang="fi-FI" dirty="0" smtClean="0">
                <a:ea typeface="Calibri" panose="020F0502020204030204" pitchFamily="34" charset="0"/>
              </a:rPr>
              <a:t>Turun </a:t>
            </a:r>
            <a:r>
              <a:rPr lang="fi-FI" dirty="0">
                <a:ea typeface="Calibri" panose="020F0502020204030204" pitchFamily="34" charset="0"/>
              </a:rPr>
              <a:t>AMK: Haku avoimen AMK:n polkuopintoihin kesä-heinäkuussa ja marras-joulukuussa. </a:t>
            </a:r>
            <a:r>
              <a:rPr lang="fi-FI" b="1" dirty="0">
                <a:ea typeface="Calibri" panose="020F0502020204030204" pitchFamily="34" charset="0"/>
              </a:rPr>
              <a:t>Tarjolla olevien polkuopintojen määrässä ei ole merkittävää muutosta vuonna 2022. </a:t>
            </a:r>
            <a:r>
              <a:rPr lang="fi-FI" dirty="0">
                <a:ea typeface="Calibri" panose="020F0502020204030204" pitchFamily="34" charset="0"/>
              </a:rPr>
              <a:t>Muutos suomen kielen kielitaitovaatimukseen: myös suomen kielellä suoritettu ammatillinen tutkinto osoittaa kielitaidon (eurooppalaisen viitekehyksen taitotaso B1). Syksyllä 2021 pilotti: suomen kielen näyttökoe, josta opiskelija saa samalla avoimen AMK:n opintopisteitä. Maahanmuuttajille valmentavia opintoja: </a:t>
            </a:r>
            <a:r>
              <a:rPr lang="fi-FI" u="sng" dirty="0" err="1">
                <a:solidFill>
                  <a:schemeClr val="accent2">
                    <a:lumMod val="75000"/>
                  </a:schemeClr>
                </a:solidFill>
                <a:ea typeface="Calibri" panose="020F0502020204030204" pitchFamily="34" charset="0"/>
                <a:hlinkClick r:id="rId5" tooltip="Sosiaali- ja terveysalan korkeakouluopintoihin valmentava koulutus maahanmuuttajille">
                  <a:extLst>
                    <a:ext uri="{A12FA001-AC4F-418D-AE19-62706E023703}">
                      <ahyp:hlinkClr xmlns:lc="http://schemas.openxmlformats.org/drawingml/2006/lockedCanvas" xmlns:ahyp="http://schemas.microsoft.com/office/drawing/2018/hyperlinkcolor" xmlns="" val="tx"/>
                    </a:ext>
                  </a:extLst>
                </a:hlinkClick>
              </a:rPr>
              <a:t>Sosiaali</a:t>
            </a:r>
            <a:r>
              <a:rPr lang="fi-FI" u="sng" dirty="0">
                <a:solidFill>
                  <a:schemeClr val="accent2">
                    <a:lumMod val="75000"/>
                  </a:schemeClr>
                </a:solidFill>
                <a:ea typeface="Calibri" panose="020F0502020204030204" pitchFamily="34" charset="0"/>
                <a:hlinkClick r:id="rId5" tooltip="Sosiaali- ja terveysalan korkeakouluopintoihin valmentava koulutus maahanmuuttajille">
                  <a:extLst>
                    <a:ext uri="{A12FA001-AC4F-418D-AE19-62706E023703}">
                      <ahyp:hlinkClr xmlns:lc="http://schemas.openxmlformats.org/drawingml/2006/lockedCanvas" xmlns:ahyp="http://schemas.microsoft.com/office/drawing/2018/hyperlinkcolor" xmlns="" val="tx"/>
                    </a:ext>
                  </a:extLst>
                </a:hlinkClick>
              </a:rPr>
              <a:t>- ja terveysalan korkeakouluopintoihin valmentava koulutus maahanmuuttajille</a:t>
            </a:r>
            <a:r>
              <a:rPr lang="fi-FI" dirty="0">
                <a:solidFill>
                  <a:schemeClr val="accent2">
                    <a:lumMod val="75000"/>
                  </a:schemeClr>
                </a:solidFill>
                <a:ea typeface="Calibri" panose="020F0502020204030204" pitchFamily="34" charset="0"/>
              </a:rPr>
              <a:t> </a:t>
            </a:r>
            <a:r>
              <a:rPr lang="fi-FI" dirty="0">
                <a:ea typeface="Calibri" panose="020F0502020204030204" pitchFamily="34" charset="0"/>
              </a:rPr>
              <a:t>ja</a:t>
            </a:r>
            <a:r>
              <a:rPr lang="fi-FI" dirty="0">
                <a:solidFill>
                  <a:schemeClr val="accent2">
                    <a:lumMod val="75000"/>
                  </a:schemeClr>
                </a:solidFill>
                <a:ea typeface="Calibri" panose="020F0502020204030204" pitchFamily="34" charset="0"/>
              </a:rPr>
              <a:t> </a:t>
            </a:r>
            <a:r>
              <a:rPr lang="fi-FI" u="sng" dirty="0">
                <a:solidFill>
                  <a:schemeClr val="accent2">
                    <a:lumMod val="75000"/>
                  </a:schemeClr>
                </a:solidFill>
                <a:ea typeface="Calibri" panose="020F0502020204030204" pitchFamily="34" charset="0"/>
                <a:hlinkClick r:id="rId6" tooltip="Tekniikan ja liiketalouden korkeakouluopintoihin valmentava koulutus maahanmuuttajille">
                  <a:extLst>
                    <a:ext uri="{A12FA001-AC4F-418D-AE19-62706E023703}">
                      <ahyp:hlinkClr xmlns:lc="http://schemas.openxmlformats.org/drawingml/2006/lockedCanvas" xmlns:ahyp="http://schemas.microsoft.com/office/drawing/2018/hyperlinkcolor" xmlns="" val="tx"/>
                    </a:ext>
                  </a:extLst>
                </a:hlinkClick>
              </a:rPr>
              <a:t>Tekniikan ja liiketalouden korkeakouluopintoihin valmentava koulutus maahanmuuttajille</a:t>
            </a:r>
            <a:endParaRPr lang="fi-FI" dirty="0">
              <a:solidFill>
                <a:schemeClr val="accent2">
                  <a:lumMod val="75000"/>
                </a:schemeClr>
              </a:solidFill>
              <a:ea typeface="Calibri" panose="020F0502020204030204" pitchFamily="34" charset="0"/>
            </a:endParaRPr>
          </a:p>
        </p:txBody>
      </p:sp>
    </p:spTree>
    <p:extLst>
      <p:ext uri="{BB962C8B-B14F-4D97-AF65-F5344CB8AC3E}">
        <p14:creationId xmlns:p14="http://schemas.microsoft.com/office/powerpoint/2010/main" val="1975380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Yleistä</a:t>
            </a:r>
          </a:p>
        </p:txBody>
      </p:sp>
      <p:sp>
        <p:nvSpPr>
          <p:cNvPr id="3" name="Content Placeholder 2"/>
          <p:cNvSpPr>
            <a:spLocks noGrp="1"/>
          </p:cNvSpPr>
          <p:nvPr>
            <p:ph idx="1"/>
          </p:nvPr>
        </p:nvSpPr>
        <p:spPr/>
        <p:txBody>
          <a:bodyPr>
            <a:normAutofit fontScale="77500" lnSpcReduction="20000"/>
          </a:bodyPr>
          <a:lstStyle/>
          <a:p>
            <a:r>
              <a:rPr lang="fi-FI" dirty="0"/>
              <a:t>Yleinen kuvaus Turun korkeakoulujen hakukohteista. </a:t>
            </a:r>
          </a:p>
          <a:p>
            <a:pPr lvl="1"/>
            <a:r>
              <a:rPr lang="fi-FI" dirty="0"/>
              <a:t>Korkeakoulujen verkkosivuilla, hakijan päivän ohjelmassa, Opintopolussa</a:t>
            </a:r>
          </a:p>
          <a:p>
            <a:r>
              <a:rPr lang="fi-FI" dirty="0"/>
              <a:t>Miten paljon ammatillisella puolelta tulee teille opiskelijoiksi</a:t>
            </a:r>
            <a:r>
              <a:rPr lang="fi-FI" dirty="0" smtClean="0"/>
              <a:t>?</a:t>
            </a:r>
            <a:endParaRPr lang="fi-FI" b="1" dirty="0"/>
          </a:p>
          <a:p>
            <a:pPr lvl="1"/>
            <a:r>
              <a:rPr lang="fi-FI" dirty="0"/>
              <a:t>YO: vaihtelee vuosittain, yliopistoissa hyväksytyistä noin 2,5% </a:t>
            </a:r>
          </a:p>
          <a:p>
            <a:pPr lvl="1"/>
            <a:r>
              <a:rPr lang="fi-FI" dirty="0"/>
              <a:t>AMK: </a:t>
            </a:r>
            <a:r>
              <a:rPr lang="fi-FI" dirty="0" smtClean="0"/>
              <a:t>ei </a:t>
            </a:r>
            <a:r>
              <a:rPr lang="fi-FI" dirty="0"/>
              <a:t>tämän hetken tilastoa, mutta 2019 vuonna 51%:</a:t>
            </a:r>
            <a:r>
              <a:rPr lang="fi-FI" dirty="0" err="1"/>
              <a:t>lla</a:t>
            </a:r>
            <a:r>
              <a:rPr lang="fi-FI" dirty="0"/>
              <a:t> AMK-tutkintoon hakeneista oli ammatillinen tutkinto ja hyväksyttyjen osalta noin 42 %:lla (DIAK, </a:t>
            </a:r>
            <a:r>
              <a:rPr lang="fi-FI" dirty="0" err="1"/>
              <a:t>Humak</a:t>
            </a:r>
            <a:r>
              <a:rPr lang="fi-FI" dirty="0"/>
              <a:t>, Turku AMK ja Novia). Suurin prosenttiosuus DIAK: hakeneet 63% ja hyväksytyt 60%. Pienin Novia ja Turku AMK: hakeneet 36%/49%, hyväksytyt 38%/37%. Lähde </a:t>
            </a:r>
            <a:r>
              <a:rPr lang="fi-FI" dirty="0">
                <a:solidFill>
                  <a:schemeClr val="accent2">
                    <a:lumMod val="75000"/>
                  </a:schemeClr>
                </a:solidFill>
                <a:hlinkClick r:id="rId3"/>
              </a:rPr>
              <a:t>Vipunen</a:t>
            </a:r>
            <a:endParaRPr lang="fi-FI" dirty="0"/>
          </a:p>
          <a:p>
            <a:r>
              <a:rPr lang="fi-FI" dirty="0" smtClean="0"/>
              <a:t>Onko </a:t>
            </a:r>
            <a:r>
              <a:rPr lang="fi-FI" dirty="0"/>
              <a:t>logopediassa edelleen sama valintakoe kuin psykologiassa, ja jos on, niin miten asiaa perustellaan</a:t>
            </a:r>
            <a:r>
              <a:rPr lang="fi-FI" dirty="0" smtClean="0"/>
              <a:t>?</a:t>
            </a:r>
            <a:endParaRPr lang="fi-FI" b="1" dirty="0"/>
          </a:p>
          <a:p>
            <a:pPr lvl="1"/>
            <a:r>
              <a:rPr lang="fi-FI" dirty="0"/>
              <a:t>On sama. Kahden samankaltaisen hakupainealan valinnat järjestetään resurssiviisaalla tavalla (myös hakijoiden kannalta). Todistusvalinnan pisteytys on ao. hakukohteissa keskenään erilainen. Valintakokeen pisteytystä voidaan painottaa eri tavoin psykologian ja logopedian hakukohteissa. Mahdollisesta painotuksesta ilmoitetaan valintakokeessa valintakoetehtävien yhteydessä. 2021 ei ollut painotusta</a:t>
            </a:r>
            <a:r>
              <a:rPr lang="fi-FI" dirty="0" smtClean="0"/>
              <a:t>.</a:t>
            </a:r>
          </a:p>
          <a:p>
            <a:pPr lvl="1"/>
            <a:r>
              <a:rPr lang="fi-FI" dirty="0"/>
              <a:t>HUOM! Åbo Akademin logopedia ja Psykologia eivät ole mukana valtakunnallisessa valintakoeyhteistyössä. </a:t>
            </a:r>
          </a:p>
          <a:p>
            <a:pPr lvl="1"/>
            <a:endParaRPr lang="fi-FI" dirty="0">
              <a:solidFill>
                <a:srgbClr val="00B0F0"/>
              </a:solidFill>
            </a:endParaRPr>
          </a:p>
        </p:txBody>
      </p:sp>
    </p:spTree>
    <p:extLst>
      <p:ext uri="{BB962C8B-B14F-4D97-AF65-F5344CB8AC3E}">
        <p14:creationId xmlns:p14="http://schemas.microsoft.com/office/powerpoint/2010/main" val="29196619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Todistusvalinta </a:t>
            </a:r>
            <a:r>
              <a:rPr lang="fi-FI" dirty="0" smtClean="0"/>
              <a:t>1/3</a:t>
            </a:r>
            <a:endParaRPr lang="fi-FI" dirty="0"/>
          </a:p>
        </p:txBody>
      </p:sp>
      <p:sp>
        <p:nvSpPr>
          <p:cNvPr id="3" name="Content Placeholder 2"/>
          <p:cNvSpPr>
            <a:spLocks noGrp="1"/>
          </p:cNvSpPr>
          <p:nvPr>
            <p:ph idx="1"/>
          </p:nvPr>
        </p:nvSpPr>
        <p:spPr/>
        <p:txBody>
          <a:bodyPr>
            <a:normAutofit fontScale="70000" lnSpcReduction="20000"/>
          </a:bodyPr>
          <a:lstStyle/>
          <a:p>
            <a:pPr lvl="0"/>
            <a:r>
              <a:rPr lang="fi-FI" dirty="0"/>
              <a:t>Miten paljon opiskelijoista valitaan todistusvalinnassa ammatilliselta puolelta</a:t>
            </a:r>
            <a:r>
              <a:rPr lang="fi-FI" dirty="0" smtClean="0"/>
              <a:t>?</a:t>
            </a:r>
            <a:endParaRPr lang="fi-FI" b="1" dirty="0" smtClean="0"/>
          </a:p>
          <a:p>
            <a:pPr lvl="1"/>
            <a:r>
              <a:rPr lang="fi-FI" dirty="0">
                <a:ea typeface="Calibri" panose="020F0502020204030204" pitchFamily="34" charset="0"/>
              </a:rPr>
              <a:t>Turun AMK: englanninkieliset koulutukset: ei erillistä jonoa ammatilliselle todistusvalinnalle, suomenkieliset koulutukset: valitaan 20% </a:t>
            </a:r>
            <a:r>
              <a:rPr lang="fi-FI" dirty="0">
                <a:ea typeface="Calibri" panose="020F0502020204030204" pitchFamily="34" charset="0"/>
              </a:rPr>
              <a:t>kaikista aloituspaikoista (1/3 todistusvalinnan </a:t>
            </a:r>
            <a:r>
              <a:rPr lang="fi-FI" dirty="0" smtClean="0">
                <a:ea typeface="Calibri" panose="020F0502020204030204" pitchFamily="34" charset="0"/>
              </a:rPr>
              <a:t>valituista)</a:t>
            </a:r>
            <a:r>
              <a:rPr lang="fi-FI" dirty="0" smtClean="0">
                <a:ea typeface="Calibri" panose="020F0502020204030204" pitchFamily="34" charset="0"/>
              </a:rPr>
              <a:t>, </a:t>
            </a:r>
            <a:r>
              <a:rPr lang="fi-FI" dirty="0">
                <a:ea typeface="Calibri" panose="020F0502020204030204" pitchFamily="34" charset="0"/>
              </a:rPr>
              <a:t>kulttuurissa ei ole todistusvalinta/ammatillisten jono </a:t>
            </a:r>
            <a:r>
              <a:rPr lang="fi-FI" dirty="0" smtClean="0">
                <a:ea typeface="Calibri" panose="020F0502020204030204" pitchFamily="34" charset="0"/>
              </a:rPr>
              <a:t>käytössä</a:t>
            </a:r>
            <a:endParaRPr lang="fi-FI" dirty="0">
              <a:solidFill>
                <a:srgbClr val="FF0000"/>
              </a:solidFill>
            </a:endParaRPr>
          </a:p>
          <a:p>
            <a:r>
              <a:rPr lang="fi-FI" dirty="0"/>
              <a:t>Onko tullut päätöstä siitä, tullaanko ammattikorkeakoulujen tulevan kevään todistusvalinnassa huomioimaan ammatillisella perustutkinnolla hakevien tutkinnon valmistumisen jälkeen tekemät arvosanojen korotukset huomioimaan valinnassa? Nyt ammattikorkeakouluun.fi- sivustolla on edelleen tieto, että tällä hetkellä korotuksia ei huomioida</a:t>
            </a:r>
            <a:r>
              <a:rPr lang="fi-FI" dirty="0" smtClean="0"/>
              <a:t>.</a:t>
            </a:r>
            <a:endParaRPr lang="fi-FI" b="1" dirty="0" smtClean="0"/>
          </a:p>
          <a:p>
            <a:pPr lvl="1"/>
            <a:r>
              <a:rPr lang="fi-FI" dirty="0">
                <a:ea typeface="Calibri" panose="020F0502020204030204" pitchFamily="34" charset="0"/>
              </a:rPr>
              <a:t>Ammattikorkeakouluilla on tahtotila hyväksyä ammatillisten perustutkintojen korotukset todistusvalinnoissaan. </a:t>
            </a:r>
            <a:r>
              <a:rPr lang="fi-FI" dirty="0" err="1">
                <a:ea typeface="Calibri" panose="020F0502020204030204" pitchFamily="34" charset="0"/>
              </a:rPr>
              <a:t>AMK:t</a:t>
            </a:r>
            <a:r>
              <a:rPr lang="fi-FI" dirty="0">
                <a:ea typeface="Calibri" panose="020F0502020204030204" pitchFamily="34" charset="0"/>
              </a:rPr>
              <a:t> eivät kuitenkaan voi tällä hetkellä ottaa vastaan korotuksia vanhoihin tutkintoihin, koska korotuksia ei saada mukaan pisteytyksiin eri arviointiasteikon tai sisältöjen takia. Jos korotus saadaan Koskeen osaksi hakijan alkuperäistä tutkintoa, se otetaan automaattisesti mukaan</a:t>
            </a:r>
            <a:r>
              <a:rPr lang="fi-FI" dirty="0" smtClean="0">
                <a:ea typeface="Calibri" panose="020F0502020204030204" pitchFamily="34" charset="0"/>
              </a:rPr>
              <a:t>.</a:t>
            </a:r>
            <a:endParaRPr lang="fi-FI" b="1" dirty="0">
              <a:solidFill>
                <a:srgbClr val="FF0000"/>
              </a:solidFill>
            </a:endParaRPr>
          </a:p>
          <a:p>
            <a:r>
              <a:rPr lang="fi-FI" dirty="0"/>
              <a:t>Pisterajat edeltäviltä </a:t>
            </a:r>
            <a:r>
              <a:rPr lang="fi-FI" dirty="0" smtClean="0"/>
              <a:t>vuosilta</a:t>
            </a:r>
            <a:endParaRPr lang="fi-FI" dirty="0"/>
          </a:p>
          <a:p>
            <a:pPr lvl="1"/>
            <a:r>
              <a:rPr lang="fi-FI" dirty="0" smtClean="0"/>
              <a:t>AMK</a:t>
            </a:r>
            <a:r>
              <a:rPr lang="fi-FI" dirty="0"/>
              <a:t>: Pisterajat löytyvät </a:t>
            </a:r>
            <a:r>
              <a:rPr lang="fi-FI" dirty="0">
                <a:solidFill>
                  <a:srgbClr val="FF0000"/>
                </a:solidFill>
                <a:hlinkClick r:id="rId3"/>
              </a:rPr>
              <a:t>Vipusesta</a:t>
            </a:r>
            <a:endParaRPr lang="fi-FI" dirty="0">
              <a:solidFill>
                <a:srgbClr val="92D050"/>
              </a:solidFill>
            </a:endParaRPr>
          </a:p>
          <a:p>
            <a:pPr lvl="1"/>
            <a:r>
              <a:rPr lang="fi-FI" dirty="0"/>
              <a:t>YO: </a:t>
            </a:r>
            <a:r>
              <a:rPr lang="fi-FI" dirty="0" smtClean="0"/>
              <a:t>Em. Vipusen lisäksi tietojen </a:t>
            </a:r>
            <a:r>
              <a:rPr lang="fi-FI" dirty="0"/>
              <a:t>yhteenvetoa v. 2020 päättyneen</a:t>
            </a:r>
            <a:r>
              <a:rPr lang="fi-FI" dirty="0">
                <a:solidFill>
                  <a:srgbClr val="00B0F0"/>
                </a:solidFill>
              </a:rPr>
              <a:t> </a:t>
            </a:r>
            <a:r>
              <a:rPr lang="fi-FI" dirty="0">
                <a:solidFill>
                  <a:srgbClr val="00B0F0"/>
                </a:solidFill>
                <a:hlinkClick r:id="rId4"/>
              </a:rPr>
              <a:t>valintahankkeen </a:t>
            </a:r>
            <a:r>
              <a:rPr lang="fi-FI" dirty="0" smtClean="0">
                <a:solidFill>
                  <a:srgbClr val="00B0F0"/>
                </a:solidFill>
                <a:hlinkClick r:id="rId4"/>
              </a:rPr>
              <a:t>sivuilla </a:t>
            </a:r>
            <a:endParaRPr lang="fi-FI" dirty="0">
              <a:solidFill>
                <a:srgbClr val="00B0F0"/>
              </a:solidFill>
            </a:endParaRPr>
          </a:p>
          <a:p>
            <a:pPr lvl="2"/>
            <a:r>
              <a:rPr lang="fi-FI" dirty="0"/>
              <a:t>Blogikirjoitus: </a:t>
            </a:r>
            <a:r>
              <a:rPr lang="fi-FI" dirty="0" smtClean="0">
                <a:solidFill>
                  <a:srgbClr val="00B0F0"/>
                </a:solidFill>
                <a:hlinkClick r:id="rId5"/>
              </a:rPr>
              <a:t>“</a:t>
            </a:r>
            <a:r>
              <a:rPr lang="fi-FI" dirty="0">
                <a:solidFill>
                  <a:srgbClr val="00B0F0"/>
                </a:solidFill>
                <a:hlinkClick r:id="rId5"/>
              </a:rPr>
              <a:t>Myytinmurtaja – Case: Yliopistoon vain laudaturin papereilla”</a:t>
            </a:r>
            <a:endParaRPr lang="fi-FI" dirty="0">
              <a:solidFill>
                <a:srgbClr val="00B0F0"/>
              </a:solidFill>
            </a:endParaRPr>
          </a:p>
          <a:p>
            <a:endParaRPr lang="fi-FI" dirty="0"/>
          </a:p>
        </p:txBody>
      </p:sp>
    </p:spTree>
    <p:extLst>
      <p:ext uri="{BB962C8B-B14F-4D97-AF65-F5344CB8AC3E}">
        <p14:creationId xmlns:p14="http://schemas.microsoft.com/office/powerpoint/2010/main" val="673632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Todistusvalinta </a:t>
            </a:r>
            <a:r>
              <a:rPr lang="fi-FI" dirty="0" smtClean="0"/>
              <a:t>2/3</a:t>
            </a:r>
            <a:endParaRPr lang="fi-FI" dirty="0"/>
          </a:p>
        </p:txBody>
      </p:sp>
      <p:sp>
        <p:nvSpPr>
          <p:cNvPr id="3" name="Content Placeholder 2"/>
          <p:cNvSpPr>
            <a:spLocks noGrp="1"/>
          </p:cNvSpPr>
          <p:nvPr>
            <p:ph idx="1"/>
          </p:nvPr>
        </p:nvSpPr>
        <p:spPr/>
        <p:txBody>
          <a:bodyPr>
            <a:normAutofit fontScale="77500" lnSpcReduction="20000"/>
          </a:bodyPr>
          <a:lstStyle/>
          <a:p>
            <a:pPr lvl="0"/>
            <a:r>
              <a:rPr lang="fi-FI" dirty="0"/>
              <a:t>Kynnysehdot </a:t>
            </a:r>
          </a:p>
          <a:p>
            <a:pPr lvl="1"/>
            <a:r>
              <a:rPr lang="fi-FI" dirty="0" smtClean="0"/>
              <a:t>YO:</a:t>
            </a:r>
            <a:r>
              <a:rPr lang="fi-FI" dirty="0" smtClean="0">
                <a:solidFill>
                  <a:srgbClr val="00ACEF"/>
                </a:solidFill>
              </a:rPr>
              <a:t> </a:t>
            </a:r>
            <a:r>
              <a:rPr lang="fi-FI" dirty="0">
                <a:solidFill>
                  <a:srgbClr val="00ACEF"/>
                </a:solidFill>
                <a:hlinkClick r:id="rId3"/>
              </a:rPr>
              <a:t>wiki-linkki</a:t>
            </a:r>
            <a:endParaRPr lang="fi-FI" dirty="0">
              <a:solidFill>
                <a:srgbClr val="00ACEF"/>
              </a:solidFill>
            </a:endParaRPr>
          </a:p>
          <a:p>
            <a:pPr lvl="1"/>
            <a:r>
              <a:rPr lang="fi-FI" dirty="0"/>
              <a:t>AMK</a:t>
            </a:r>
            <a:r>
              <a:rPr lang="fi-FI" dirty="0" smtClean="0"/>
              <a:t>: harva käyttää, löytyvät</a:t>
            </a:r>
            <a:r>
              <a:rPr lang="fi-FI" dirty="0" smtClean="0">
                <a:solidFill>
                  <a:srgbClr val="FF0000"/>
                </a:solidFill>
              </a:rPr>
              <a:t> </a:t>
            </a:r>
            <a:r>
              <a:rPr lang="fi-FI" dirty="0">
                <a:solidFill>
                  <a:srgbClr val="FF0000"/>
                </a:solidFill>
                <a:hlinkClick r:id="rId4"/>
              </a:rPr>
              <a:t>ammattikorkeakouluun.fi</a:t>
            </a:r>
            <a:r>
              <a:rPr lang="fi-FI" dirty="0"/>
              <a:t>, päivitetään tammikuun lopulla</a:t>
            </a:r>
          </a:p>
          <a:p>
            <a:pPr lvl="0"/>
            <a:r>
              <a:rPr lang="fi-FI" dirty="0"/>
              <a:t>Kuinka suuri prosenttiosuus on todistusvalintapohjaisia ja kuinka suuri osuus pääsykoevalintaisia? Vaihteleeko eri tiedekunnissa</a:t>
            </a:r>
            <a:r>
              <a:rPr lang="fi-FI" dirty="0" smtClean="0"/>
              <a:t>?</a:t>
            </a:r>
            <a:endParaRPr lang="fi-FI" dirty="0"/>
          </a:p>
          <a:p>
            <a:pPr lvl="1"/>
            <a:r>
              <a:rPr lang="fi-FI" dirty="0" smtClean="0"/>
              <a:t>YO: </a:t>
            </a:r>
            <a:r>
              <a:rPr lang="fi-FI" dirty="0"/>
              <a:t>40–80 %, vaihtelee tosi paljon eri koulutusohjelmien välillä</a:t>
            </a:r>
            <a:r>
              <a:rPr lang="fi-FI" dirty="0" smtClean="0"/>
              <a:t>.</a:t>
            </a:r>
            <a:endParaRPr lang="fi-FI" dirty="0"/>
          </a:p>
          <a:p>
            <a:pPr lvl="0"/>
            <a:r>
              <a:rPr lang="fi-FI" dirty="0"/>
              <a:t>Mitkä aineet todistusvalinnassa </a:t>
            </a:r>
            <a:r>
              <a:rPr lang="fi-FI" dirty="0" smtClean="0"/>
              <a:t>painottuvat</a:t>
            </a:r>
            <a:r>
              <a:rPr lang="fi-FI" dirty="0"/>
              <a:t>?</a:t>
            </a:r>
            <a:endParaRPr lang="fi-FI" b="1" dirty="0"/>
          </a:p>
          <a:p>
            <a:pPr lvl="1"/>
            <a:r>
              <a:rPr lang="fi-FI" dirty="0" smtClean="0"/>
              <a:t>YO: </a:t>
            </a:r>
            <a:r>
              <a:rPr lang="fi-FI" dirty="0"/>
              <a:t>painottuvat lukion kurssimäärien mukaisesti, lisäksi käytössä kaksi erillistä pisteytystaulukkoa, joissa mukana </a:t>
            </a:r>
            <a:r>
              <a:rPr lang="fi-FI" dirty="0" err="1"/>
              <a:t>max</a:t>
            </a:r>
            <a:r>
              <a:rPr lang="fi-FI" dirty="0"/>
              <a:t> kaksi painotettua ainetta.</a:t>
            </a:r>
          </a:p>
          <a:p>
            <a:pPr lvl="0"/>
            <a:r>
              <a:rPr lang="fi-FI" dirty="0"/>
              <a:t>Selvitetäänkö yo-ainevalintojen mahd. muuttumista todistusvalinnan seurauksena muilla kuin </a:t>
            </a:r>
            <a:r>
              <a:rPr lang="fi-FI" dirty="0" smtClean="0"/>
              <a:t>mat.-</a:t>
            </a:r>
            <a:r>
              <a:rPr lang="fi-FI" dirty="0" err="1" smtClean="0"/>
              <a:t>luonn.aloilla</a:t>
            </a:r>
            <a:r>
              <a:rPr lang="fi-FI" dirty="0"/>
              <a:t>? Lukion arjessa tämä näkyy todella selvästi </a:t>
            </a:r>
            <a:r>
              <a:rPr lang="fi-FI" dirty="0" err="1"/>
              <a:t>esim</a:t>
            </a:r>
            <a:r>
              <a:rPr lang="fi-FI" dirty="0"/>
              <a:t>, yhteiskuntaopin ja maantiedon vähäisempänä kirjoittamisena, huolimatta siitä, että opiskelijat ovat hyvin kiinnostuneita näistä </a:t>
            </a:r>
            <a:r>
              <a:rPr lang="fi-FI" dirty="0" smtClean="0"/>
              <a:t>oppiaineista</a:t>
            </a:r>
            <a:endParaRPr lang="fi-FI" b="1" dirty="0"/>
          </a:p>
          <a:p>
            <a:pPr lvl="1"/>
            <a:r>
              <a:rPr lang="fi-FI" dirty="0"/>
              <a:t>Todistusvalinnan pisteytys tutkitaan ja selvitetään koko yliopistosektorilla eli kaikissa koulutusohjelmissa. Mahdolliset muutokset perustuvat selvitykseen ja niistä tiedotetaan </a:t>
            </a:r>
            <a:r>
              <a:rPr lang="fi-FI" dirty="0" smtClean="0"/>
              <a:t>2023.</a:t>
            </a:r>
            <a:endParaRPr lang="fi-FI" dirty="0">
              <a:solidFill>
                <a:srgbClr val="FF0000"/>
              </a:solidFill>
            </a:endParaRPr>
          </a:p>
          <a:p>
            <a:endParaRPr lang="fi-FI" dirty="0"/>
          </a:p>
        </p:txBody>
      </p:sp>
    </p:spTree>
    <p:extLst>
      <p:ext uri="{BB962C8B-B14F-4D97-AF65-F5344CB8AC3E}">
        <p14:creationId xmlns:p14="http://schemas.microsoft.com/office/powerpoint/2010/main" val="25933445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1BF-DEFF-4A67-B91C-B95F3BF60068}"/>
              </a:ext>
            </a:extLst>
          </p:cNvPr>
          <p:cNvSpPr>
            <a:spLocks noGrp="1"/>
          </p:cNvSpPr>
          <p:nvPr>
            <p:ph type="title"/>
          </p:nvPr>
        </p:nvSpPr>
        <p:spPr/>
        <p:txBody>
          <a:bodyPr/>
          <a:lstStyle/>
          <a:p>
            <a:r>
              <a:rPr lang="fi-FI" dirty="0"/>
              <a:t>Todistusvalinta 3/3</a:t>
            </a:r>
          </a:p>
        </p:txBody>
      </p:sp>
      <p:sp>
        <p:nvSpPr>
          <p:cNvPr id="3" name="Content Placeholder 2">
            <a:extLst>
              <a:ext uri="{FF2B5EF4-FFF2-40B4-BE49-F238E27FC236}">
                <a16:creationId xmlns:a16="http://schemas.microsoft.com/office/drawing/2014/main" id="{A597ED55-18E8-4F01-AA64-2A031D309527}"/>
              </a:ext>
            </a:extLst>
          </p:cNvPr>
          <p:cNvSpPr>
            <a:spLocks noGrp="1"/>
          </p:cNvSpPr>
          <p:nvPr>
            <p:ph idx="1"/>
          </p:nvPr>
        </p:nvSpPr>
        <p:spPr/>
        <p:txBody>
          <a:bodyPr/>
          <a:lstStyle/>
          <a:p>
            <a:r>
              <a:rPr lang="fi-FI" dirty="0"/>
              <a:t>Ammatillisella tutkintotodistuksella hakeminen</a:t>
            </a:r>
            <a:r>
              <a:rPr lang="fi-FI" dirty="0" smtClean="0"/>
              <a:t>.</a:t>
            </a:r>
            <a:endParaRPr lang="fi-FI" b="1" dirty="0"/>
          </a:p>
          <a:p>
            <a:pPr marL="800100" lvl="1" indent="-342900">
              <a:lnSpc>
                <a:spcPct val="107000"/>
              </a:lnSpc>
              <a:buFont typeface="Symbol" panose="05050102010706020507" pitchFamily="18" charset="2"/>
              <a:buChar char=""/>
            </a:pPr>
            <a:r>
              <a:rPr lang="fi-FI" sz="1600" dirty="0">
                <a:effectLst/>
                <a:ea typeface="Calibri" panose="020F0502020204030204" pitchFamily="34" charset="0"/>
              </a:rPr>
              <a:t>Ammatillisen tutkinnon suorittaneet voivat hakea korkeakouluun alempiin korkeakoulututkintoihin ja ammattikorkeakouluopintoihin. Valinta pääsääntöisesti valintakokeen tms. perusteella.</a:t>
            </a:r>
          </a:p>
          <a:p>
            <a:pPr marL="800100" lvl="1" indent="-342900">
              <a:lnSpc>
                <a:spcPct val="107000"/>
              </a:lnSpc>
              <a:buFont typeface="Symbol" panose="05050102010706020507" pitchFamily="18" charset="2"/>
              <a:buChar char=""/>
            </a:pPr>
            <a:r>
              <a:rPr lang="fi-FI" sz="1600" dirty="0" err="1">
                <a:effectLst/>
                <a:ea typeface="Calibri" panose="020F0502020204030204" pitchFamily="34" charset="0"/>
              </a:rPr>
              <a:t>AMK:eilla</a:t>
            </a:r>
            <a:r>
              <a:rPr lang="fi-FI" sz="1600" dirty="0">
                <a:effectLst/>
                <a:ea typeface="Calibri" panose="020F0502020204030204" pitchFamily="34" charset="0"/>
              </a:rPr>
              <a:t> lisänä ammatillinen todistusvalinta</a:t>
            </a:r>
          </a:p>
          <a:p>
            <a:pPr marL="1257300" lvl="2" indent="-342900">
              <a:lnSpc>
                <a:spcPct val="107000"/>
              </a:lnSpc>
              <a:buFont typeface="Symbol" panose="05050102010706020507" pitchFamily="18" charset="2"/>
              <a:buChar char=""/>
            </a:pPr>
            <a:r>
              <a:rPr lang="fi-FI" sz="1600" dirty="0">
                <a:effectLst/>
                <a:ea typeface="Calibri" panose="020F0502020204030204" pitchFamily="34" charset="0"/>
              </a:rPr>
              <a:t>mukana 1.8.2015 alkaen ammatillisen perustutkinnon suorittaneet: 1.8.2015-31.12.2016 hakemuksen hakijan ilmoituksen perusteella (todennetaan liitteestä ennen valintoja), 1.1.2017 alkaen suorittaneet Koski-tietojen pohjalta</a:t>
            </a:r>
          </a:p>
          <a:p>
            <a:pPr marL="1257300" lvl="2" indent="-342900">
              <a:lnSpc>
                <a:spcPct val="107000"/>
              </a:lnSpc>
              <a:buFont typeface="Symbol" panose="05050102010706020507" pitchFamily="18" charset="2"/>
              <a:buChar char=""/>
            </a:pPr>
            <a:r>
              <a:rPr lang="fi-FI" sz="1600" dirty="0">
                <a:effectLst/>
                <a:ea typeface="Calibri" panose="020F0502020204030204" pitchFamily="34" charset="0"/>
              </a:rPr>
              <a:t>näyttötutkinnon suorittaneet eivät ole mukana</a:t>
            </a:r>
          </a:p>
          <a:p>
            <a:pPr marL="1257300" lvl="2" indent="-342900">
              <a:lnSpc>
                <a:spcPct val="107000"/>
              </a:lnSpc>
              <a:buFont typeface="Symbol" panose="05050102010706020507" pitchFamily="18" charset="2"/>
              <a:buChar char=""/>
            </a:pPr>
            <a:r>
              <a:rPr lang="fi-FI" sz="1600" dirty="0">
                <a:effectLst/>
                <a:ea typeface="Calibri" panose="020F0502020204030204" pitchFamily="34" charset="0"/>
              </a:rPr>
              <a:t>ammatti- tai erikoisammattitutkinnon suorittaneet eivät ole mukana</a:t>
            </a:r>
          </a:p>
          <a:p>
            <a:pPr marL="1257300" lvl="2" indent="-342900">
              <a:lnSpc>
                <a:spcPct val="107000"/>
              </a:lnSpc>
              <a:buFont typeface="Symbol" panose="05050102010706020507" pitchFamily="18" charset="2"/>
              <a:buChar char=""/>
            </a:pPr>
            <a:r>
              <a:rPr lang="fi-FI" sz="1600" dirty="0">
                <a:effectLst/>
                <a:ea typeface="Calibri" panose="020F0502020204030204" pitchFamily="34" charset="0"/>
              </a:rPr>
              <a:t>kevään 2022 tiedot tulee olla tallennettu Koskeen viimeistään 17.5. (valmistumistakaraja 4.6.)</a:t>
            </a:r>
          </a:p>
        </p:txBody>
      </p:sp>
    </p:spTree>
    <p:extLst>
      <p:ext uri="{BB962C8B-B14F-4D97-AF65-F5344CB8AC3E}">
        <p14:creationId xmlns:p14="http://schemas.microsoft.com/office/powerpoint/2010/main" val="11269510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Kielitaitovaatimukset 1/2</a:t>
            </a:r>
          </a:p>
        </p:txBody>
      </p:sp>
      <p:sp>
        <p:nvSpPr>
          <p:cNvPr id="3" name="Content Placeholder 2"/>
          <p:cNvSpPr>
            <a:spLocks noGrp="1"/>
          </p:cNvSpPr>
          <p:nvPr>
            <p:ph idx="1"/>
          </p:nvPr>
        </p:nvSpPr>
        <p:spPr>
          <a:xfrm>
            <a:off x="838200" y="1825624"/>
            <a:ext cx="10515600" cy="4351241"/>
          </a:xfrm>
        </p:spPr>
        <p:txBody>
          <a:bodyPr>
            <a:normAutofit fontScale="55000" lnSpcReduction="20000"/>
          </a:bodyPr>
          <a:lstStyle/>
          <a:p>
            <a:pPr lvl="0"/>
            <a:r>
              <a:rPr lang="fi-FI" dirty="0"/>
              <a:t>S2-kieli ja pisteytys ja kynnysehtovaatimukset. Onko poikkeavaa kynnysehtovaatimusta S2-kielen osalta joillekin aloille? Vastaako aina S1-koetta todistusvalinnassa</a:t>
            </a:r>
            <a:r>
              <a:rPr lang="fi-FI" dirty="0" smtClean="0"/>
              <a:t>?</a:t>
            </a:r>
            <a:endParaRPr lang="fi-FI" b="1" dirty="0"/>
          </a:p>
          <a:p>
            <a:pPr lvl="1"/>
            <a:r>
              <a:rPr lang="fi-FI" dirty="0" smtClean="0"/>
              <a:t>TY: </a:t>
            </a:r>
          </a:p>
          <a:p>
            <a:pPr lvl="2"/>
            <a:r>
              <a:rPr lang="fi-FI" dirty="0" smtClean="0"/>
              <a:t>suomen kieli ja </a:t>
            </a:r>
            <a:r>
              <a:rPr lang="fi-FI" dirty="0"/>
              <a:t>suomalais-ugrilainen kielentutkimus: </a:t>
            </a:r>
            <a:r>
              <a:rPr lang="fi-FI" dirty="0" smtClean="0"/>
              <a:t>kynnysehtona ”suomi </a:t>
            </a:r>
            <a:r>
              <a:rPr lang="fi-FI" dirty="0"/>
              <a:t>tai saame äidinkielenä vähintään arvosanalla </a:t>
            </a:r>
            <a:r>
              <a:rPr lang="fi-FI" dirty="0" smtClean="0"/>
              <a:t>M”</a:t>
            </a:r>
          </a:p>
          <a:p>
            <a:pPr lvl="2"/>
            <a:r>
              <a:rPr lang="fi-FI" dirty="0"/>
              <a:t>pohjoismaiset kielet: </a:t>
            </a:r>
            <a:r>
              <a:rPr lang="fi-FI" dirty="0" smtClean="0"/>
              <a:t>kynnysehtona</a:t>
            </a:r>
          </a:p>
          <a:p>
            <a:pPr lvl="3"/>
            <a:r>
              <a:rPr lang="fi-FI" dirty="0" smtClean="0"/>
              <a:t>suomi </a:t>
            </a:r>
            <a:r>
              <a:rPr lang="fi-FI" dirty="0"/>
              <a:t>tai saame äidinkielenä, suomi toisena kielenä: Pitkä ruotsi vähintään arvosanalla M tai keskipitkä ruotsi vähintään arvosanalla E. Lisäksi äidinkieli vähintään arvosanalla M.</a:t>
            </a:r>
          </a:p>
          <a:p>
            <a:pPr lvl="3"/>
            <a:r>
              <a:rPr lang="fi-FI" dirty="0" smtClean="0"/>
              <a:t>ruotsin </a:t>
            </a:r>
            <a:r>
              <a:rPr lang="fi-FI" dirty="0"/>
              <a:t>äidinkielenä kirjoittaneet: ruotsi äidinkielenä vähintään arvosanalla M.</a:t>
            </a:r>
          </a:p>
          <a:p>
            <a:pPr lvl="3"/>
            <a:r>
              <a:rPr lang="fi-FI" dirty="0" smtClean="0"/>
              <a:t>ruotsin </a:t>
            </a:r>
            <a:r>
              <a:rPr lang="fi-FI" dirty="0"/>
              <a:t>toisena kielenä kirjoittaneet: ruotsi toisena kielenä vähintään arvosanalla M.</a:t>
            </a:r>
          </a:p>
          <a:p>
            <a:r>
              <a:rPr lang="fi-FI" dirty="0"/>
              <a:t>Vastaako S2 arvosana äidinkielen arvosanaa? Pisteytetäänkö samalla tavalla/asteikolla?</a:t>
            </a:r>
          </a:p>
          <a:p>
            <a:pPr lvl="1"/>
            <a:r>
              <a:rPr lang="fi-FI" dirty="0"/>
              <a:t>Yo: Pisteytetään kuten äidinkieli ellei valintaperusteissa muuta sanota. </a:t>
            </a:r>
          </a:p>
          <a:p>
            <a:pPr lvl="1"/>
            <a:r>
              <a:rPr lang="fi-FI" dirty="0"/>
              <a:t>Amk: Äidinkielenä huomioidaan suomi, ruotsi, saame, suomi toisena kielenä ja ruotsi toisena kielenä. Pisteytystaulukko löytyy</a:t>
            </a:r>
            <a:r>
              <a:rPr lang="fi-FI" dirty="0">
                <a:solidFill>
                  <a:srgbClr val="FF0000"/>
                </a:solidFill>
              </a:rPr>
              <a:t> </a:t>
            </a:r>
            <a:r>
              <a:rPr lang="fi-FI" dirty="0">
                <a:solidFill>
                  <a:srgbClr val="00B050"/>
                </a:solidFill>
                <a:hlinkClick r:id="rId2"/>
              </a:rPr>
              <a:t>https://www.ammattikorkeakouluun.fi/hakijalle/valintatavat/todistusvalinta/</a:t>
            </a:r>
            <a:endParaRPr lang="fi-FI" dirty="0">
              <a:solidFill>
                <a:srgbClr val="00B050"/>
              </a:solidFill>
            </a:endParaRPr>
          </a:p>
          <a:p>
            <a:r>
              <a:rPr lang="fi-FI" dirty="0"/>
              <a:t>S2-vaatimukset: riittääkö hyväksytty tulos YO-kirjoituksissa vai vaaditaanko tietty arvosana osoittamaan suomen kielen riittävä taito? </a:t>
            </a:r>
          </a:p>
          <a:p>
            <a:pPr lvl="1"/>
            <a:r>
              <a:rPr lang="fi-FI" dirty="0"/>
              <a:t>YO: kielitaidon todentamisen vaatimuksia muutettiin keväästä 2021 alkaen: S2:n osalta oli M, nyt riittää A.</a:t>
            </a:r>
          </a:p>
          <a:p>
            <a:pPr lvl="1"/>
            <a:r>
              <a:rPr lang="fi-FI" dirty="0"/>
              <a:t>Kynnysehtokysymys: Turun AMK: valintatavat mittaavat kielitaidon, ei erillisiä kielitaitovaatimuksia opetuskielestä.</a:t>
            </a:r>
          </a:p>
          <a:p>
            <a:pPr lvl="1"/>
            <a:r>
              <a:rPr lang="fi-FI" dirty="0" err="1" smtClean="0"/>
              <a:t>Humak</a:t>
            </a:r>
            <a:r>
              <a:rPr lang="fi-FI" dirty="0"/>
              <a:t>: kielitaito mitataan osana valintakoetta, ei kynnysehtoja/vaatimusta</a:t>
            </a:r>
          </a:p>
          <a:p>
            <a:pPr lvl="0"/>
            <a:r>
              <a:rPr lang="fi-FI" dirty="0"/>
              <a:t>Onhan teillä yhdelle sivulle koottuna eri koulutusohjelmien kielitaitovaatimukset</a:t>
            </a:r>
            <a:r>
              <a:rPr lang="fi-FI" dirty="0" smtClean="0"/>
              <a:t>?</a:t>
            </a:r>
            <a:endParaRPr lang="fi-FI" b="1" dirty="0"/>
          </a:p>
          <a:p>
            <a:pPr lvl="1"/>
            <a:r>
              <a:rPr lang="fi-FI" dirty="0"/>
              <a:t>UTU:</a:t>
            </a:r>
            <a:r>
              <a:rPr lang="fi-FI" dirty="0">
                <a:solidFill>
                  <a:srgbClr val="00ACEF"/>
                </a:solidFill>
              </a:rPr>
              <a:t> </a:t>
            </a:r>
            <a:r>
              <a:rPr lang="fi-FI" dirty="0">
                <a:solidFill>
                  <a:srgbClr val="00ACEF"/>
                </a:solidFill>
                <a:hlinkClick r:id="rId3"/>
              </a:rPr>
              <a:t>https://www.utu.fi/fi/opiskelijaksi/hakeminen/yhteishaku</a:t>
            </a:r>
            <a:r>
              <a:rPr lang="fi-FI" dirty="0">
                <a:solidFill>
                  <a:srgbClr val="00ACEF"/>
                </a:solidFill>
              </a:rPr>
              <a:t> </a:t>
            </a:r>
            <a:r>
              <a:rPr lang="fi-FI" dirty="0"/>
              <a:t>-&gt; suomen kielen taidon osoittaminen</a:t>
            </a:r>
          </a:p>
          <a:p>
            <a:pPr lvl="1"/>
            <a:r>
              <a:rPr lang="fi-FI" dirty="0"/>
              <a:t>ÅA: </a:t>
            </a:r>
            <a:r>
              <a:rPr lang="fi-FI" dirty="0">
                <a:hlinkClick r:id="rId4"/>
              </a:rPr>
              <a:t>https://www.abo.fi/studera-hos-oss/antagning/sprakkrav-i-svenska</a:t>
            </a:r>
            <a:r>
              <a:rPr lang="fi-FI" dirty="0" smtClean="0">
                <a:hlinkClick r:id="rId4"/>
              </a:rPr>
              <a:t>/</a:t>
            </a:r>
            <a:r>
              <a:rPr lang="fi-FI" dirty="0" smtClean="0"/>
              <a:t> -&gt; </a:t>
            </a:r>
            <a:r>
              <a:rPr lang="fi-FI" dirty="0"/>
              <a:t>ruotsin kielen taidon osoittaminen (HUOM Kielikoe 2022 17.4.2022</a:t>
            </a:r>
            <a:r>
              <a:rPr lang="fi-FI" dirty="0" smtClean="0"/>
              <a:t>)</a:t>
            </a:r>
            <a:endParaRPr lang="fi-FI" dirty="0"/>
          </a:p>
        </p:txBody>
      </p:sp>
    </p:spTree>
    <p:extLst>
      <p:ext uri="{BB962C8B-B14F-4D97-AF65-F5344CB8AC3E}">
        <p14:creationId xmlns:p14="http://schemas.microsoft.com/office/powerpoint/2010/main" val="3005483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Kielitaitovaatimukset 2/2</a:t>
            </a:r>
          </a:p>
        </p:txBody>
      </p:sp>
      <p:sp>
        <p:nvSpPr>
          <p:cNvPr id="3" name="Content Placeholder 2"/>
          <p:cNvSpPr>
            <a:spLocks noGrp="1"/>
          </p:cNvSpPr>
          <p:nvPr>
            <p:ph idx="1"/>
          </p:nvPr>
        </p:nvSpPr>
        <p:spPr>
          <a:xfrm>
            <a:off x="838200" y="1825624"/>
            <a:ext cx="10515600" cy="4351241"/>
          </a:xfrm>
        </p:spPr>
        <p:txBody>
          <a:bodyPr>
            <a:normAutofit fontScale="70000" lnSpcReduction="20000"/>
          </a:bodyPr>
          <a:lstStyle/>
          <a:p>
            <a:pPr lvl="0"/>
            <a:r>
              <a:rPr lang="fi-FI" dirty="0"/>
              <a:t>Jos vieraskieliseltä on ammattikoulussa poikettu niin, että ruotsi on korvattu muilla opinnoilla, niin miten vaikuttaa amk-hakuun</a:t>
            </a:r>
            <a:r>
              <a:rPr lang="fi-FI" dirty="0" smtClean="0"/>
              <a:t>?</a:t>
            </a:r>
            <a:r>
              <a:rPr lang="fi-FI" b="1" dirty="0" smtClean="0"/>
              <a:t> </a:t>
            </a:r>
          </a:p>
          <a:p>
            <a:pPr lvl="1"/>
            <a:r>
              <a:rPr lang="fi-FI" dirty="0" smtClean="0"/>
              <a:t>Turun AMK: Ei </a:t>
            </a:r>
            <a:r>
              <a:rPr lang="fi-FI" dirty="0"/>
              <a:t>vaikuta ammatillisen todistusvalinnan valintaan. Valinnat tehdään painotetun keskiarvon sekä </a:t>
            </a:r>
            <a:r>
              <a:rPr lang="fi-FI" dirty="0" err="1"/>
              <a:t>YTO:jen</a:t>
            </a:r>
            <a:r>
              <a:rPr lang="fi-FI" dirty="0"/>
              <a:t> pohjalta. Opintoihin sisältyvän virkamiesruotsin </a:t>
            </a:r>
            <a:r>
              <a:rPr lang="fi-FI" dirty="0" smtClean="0"/>
              <a:t>osalta. Jos </a:t>
            </a:r>
            <a:r>
              <a:rPr lang="fi-FI" dirty="0"/>
              <a:t>opiskelijalla on jo vapautus (alla perusteet) tämä todennetaan opintojen AMK-opintojen alussa, ja hoidetaan ”pois alta”. Tilalle otetaan jotain muita opintoja, jos mahdollista muun kielen opinnot tai täysin muut opinnot, saman laajuuden verran kuin ruotsin kielen opinnot olisi olleet. </a:t>
            </a:r>
          </a:p>
          <a:p>
            <a:pPr marL="914400" lvl="2" indent="0">
              <a:buNone/>
            </a:pPr>
            <a:r>
              <a:rPr lang="fi-FI" sz="1800" dirty="0">
                <a:latin typeface="&amp;quot"/>
                <a:ea typeface="Calibri" panose="020F0502020204030204" pitchFamily="34" charset="0"/>
                <a:cs typeface="Calibri" panose="020F0502020204030204" pitchFamily="34" charset="0"/>
              </a:rPr>
              <a:t>Opiskelijalla on oikeus hakea vapautusta toisen kotimaisen kielen pakollisista opinnoista, mikäli</a:t>
            </a:r>
            <a:br>
              <a:rPr lang="fi-FI" sz="1800" dirty="0">
                <a:latin typeface="&amp;quot"/>
                <a:ea typeface="Calibri" panose="020F0502020204030204" pitchFamily="34" charset="0"/>
                <a:cs typeface="Calibri" panose="020F0502020204030204" pitchFamily="34" charset="0"/>
              </a:rPr>
            </a:br>
            <a:r>
              <a:rPr lang="fi-FI" sz="1800" dirty="0">
                <a:latin typeface="&amp;quot"/>
                <a:ea typeface="Calibri" panose="020F0502020204030204" pitchFamily="34" charset="0"/>
                <a:cs typeface="Calibri" panose="020F0502020204030204" pitchFamily="34" charset="0"/>
              </a:rPr>
              <a:t>• hänen koulusivistyksensä on muulla kuin suomen tai ruotsin kielellä asetuksen 424/2003 8 §, 1 momentin yksi perusteella tai </a:t>
            </a:r>
            <a:br>
              <a:rPr lang="fi-FI" sz="1800" dirty="0">
                <a:latin typeface="&amp;quot"/>
                <a:ea typeface="Calibri" panose="020F0502020204030204" pitchFamily="34" charset="0"/>
                <a:cs typeface="Calibri" panose="020F0502020204030204" pitchFamily="34" charset="0"/>
              </a:rPr>
            </a:br>
            <a:r>
              <a:rPr lang="fi-FI" sz="1800" dirty="0">
                <a:latin typeface="&amp;quot"/>
                <a:ea typeface="Calibri" panose="020F0502020204030204" pitchFamily="34" charset="0"/>
                <a:cs typeface="Calibri" panose="020F0502020204030204" pitchFamily="34" charset="0"/>
              </a:rPr>
              <a:t>• hänellä ei ole aiempia toisen kotimaisen kielen opintoja (ei ole koskaan opiskellut ko. kieltä) tai </a:t>
            </a:r>
            <a:br>
              <a:rPr lang="fi-FI" sz="1800" dirty="0">
                <a:latin typeface="&amp;quot"/>
                <a:ea typeface="Calibri" panose="020F0502020204030204" pitchFamily="34" charset="0"/>
                <a:cs typeface="Calibri" panose="020F0502020204030204" pitchFamily="34" charset="0"/>
              </a:rPr>
            </a:br>
            <a:r>
              <a:rPr lang="fi-FI" sz="1800" dirty="0">
                <a:latin typeface="&amp;quot"/>
                <a:ea typeface="Calibri" panose="020F0502020204030204" pitchFamily="34" charset="0"/>
                <a:cs typeface="Calibri" panose="020F0502020204030204" pitchFamily="34" charset="0"/>
              </a:rPr>
              <a:t>• opiskelija on erityisten syiden vuoksi vapautettu kielitaitovaatimuksista (erityisiä syitä esim. vaikea lukihäiriö) </a:t>
            </a:r>
            <a:endParaRPr lang="fi-FI" dirty="0"/>
          </a:p>
          <a:p>
            <a:pPr lvl="0"/>
            <a:r>
              <a:rPr lang="fi-FI" dirty="0"/>
              <a:t>Miten lukiossa 5:lla mennyt opiskelija pärjää yliopistossa ja </a:t>
            </a:r>
            <a:r>
              <a:rPr lang="fi-FI" dirty="0" err="1"/>
              <a:t>amkissa</a:t>
            </a:r>
            <a:r>
              <a:rPr lang="fi-FI" dirty="0"/>
              <a:t> kielissä</a:t>
            </a:r>
            <a:r>
              <a:rPr lang="fi-FI" dirty="0" smtClean="0"/>
              <a:t>?</a:t>
            </a:r>
            <a:endParaRPr lang="fi-FI" b="1" dirty="0"/>
          </a:p>
          <a:p>
            <a:pPr lvl="1"/>
            <a:r>
              <a:rPr lang="fi-FI" dirty="0"/>
              <a:t>Kertauskurssit</a:t>
            </a:r>
          </a:p>
          <a:p>
            <a:pPr lvl="1"/>
            <a:r>
              <a:rPr lang="fi-FI" dirty="0"/>
              <a:t>Mahdollinen </a:t>
            </a:r>
            <a:r>
              <a:rPr lang="fi-FI" dirty="0" smtClean="0"/>
              <a:t>vapautus</a:t>
            </a:r>
          </a:p>
          <a:p>
            <a:pPr lvl="1"/>
            <a:r>
              <a:rPr lang="fi-FI" dirty="0"/>
              <a:t>Turun AMK: Töitä täytyy tehdä, mutta kielen opiskelu voi olla motivoivampaa, koska se tähtää juuri työelämässä tarvittavaan kielitaitoon. Kertauskursseja on tarjolla on Turun AMK:n omassa opintotarjonnassa sekä </a:t>
            </a:r>
            <a:r>
              <a:rPr lang="fi-FI" dirty="0" err="1"/>
              <a:t>AMK:ien</a:t>
            </a:r>
            <a:r>
              <a:rPr lang="fi-FI" dirty="0"/>
              <a:t> yhteisessä CampusOnline -verkko-opintoportaalissa. </a:t>
            </a:r>
          </a:p>
          <a:p>
            <a:pPr lvl="0"/>
            <a:endParaRPr lang="fi-FI" dirty="0"/>
          </a:p>
          <a:p>
            <a:endParaRPr lang="fi-FI" dirty="0">
              <a:solidFill>
                <a:srgbClr val="FF0000"/>
              </a:solidFill>
            </a:endParaRPr>
          </a:p>
        </p:txBody>
      </p:sp>
    </p:spTree>
    <p:extLst>
      <p:ext uri="{BB962C8B-B14F-4D97-AF65-F5344CB8AC3E}">
        <p14:creationId xmlns:p14="http://schemas.microsoft.com/office/powerpoint/2010/main" val="10584832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dirty="0"/>
              <a:t>Koronan vaikutukset korkeakoulujen opiskelijavalintoihin ja opetusjärjestelyihin</a:t>
            </a:r>
            <a:endParaRPr lang="fi-FI" sz="1600" dirty="0"/>
          </a:p>
        </p:txBody>
      </p:sp>
      <p:sp>
        <p:nvSpPr>
          <p:cNvPr id="3" name="Content Placeholder 2"/>
          <p:cNvSpPr>
            <a:spLocks noGrp="1"/>
          </p:cNvSpPr>
          <p:nvPr>
            <p:ph idx="1"/>
          </p:nvPr>
        </p:nvSpPr>
        <p:spPr/>
        <p:txBody>
          <a:bodyPr>
            <a:normAutofit fontScale="92500" lnSpcReduction="10000"/>
          </a:bodyPr>
          <a:lstStyle/>
          <a:p>
            <a:pPr lvl="0"/>
            <a:r>
              <a:rPr lang="fi-FI" dirty="0"/>
              <a:t>Onko jäämässä pysyviä muutoksia esim. opetusjärjestelyihin joillakin koulutusaloilla? </a:t>
            </a:r>
          </a:p>
          <a:p>
            <a:pPr lvl="1"/>
            <a:r>
              <a:rPr lang="fi-FI" dirty="0"/>
              <a:t>Turun yliopisto: </a:t>
            </a:r>
            <a:r>
              <a:rPr lang="fi-FI" dirty="0" smtClean="0"/>
              <a:t>opetussuunnitelmakauden 2022–2024 </a:t>
            </a:r>
            <a:r>
              <a:rPr lang="fi-FI" dirty="0" err="1" smtClean="0"/>
              <a:t>ops:t</a:t>
            </a:r>
            <a:r>
              <a:rPr lang="fi-FI" dirty="0" smtClean="0"/>
              <a:t> laaditaan </a:t>
            </a:r>
            <a:r>
              <a:rPr lang="fi-FI" dirty="0"/>
              <a:t>niin, että </a:t>
            </a:r>
            <a:r>
              <a:rPr lang="fi-FI" dirty="0" err="1"/>
              <a:t>lähi</a:t>
            </a:r>
            <a:r>
              <a:rPr lang="fi-FI" dirty="0"/>
              <a:t>- ja etäopetuksen suhde on </a:t>
            </a:r>
            <a:r>
              <a:rPr lang="fi-FI" dirty="0" smtClean="0"/>
              <a:t>70/30. </a:t>
            </a:r>
            <a:r>
              <a:rPr lang="fi-FI" dirty="0" err="1" smtClean="0"/>
              <a:t>Huom</a:t>
            </a:r>
            <a:r>
              <a:rPr lang="fi-FI" dirty="0" smtClean="0"/>
              <a:t>! Eroja koulutusten välillä, osa on enemmän kokeellista ja vaatii siten enemmän pakollista lähiopetusta.</a:t>
            </a:r>
          </a:p>
          <a:p>
            <a:pPr lvl="1"/>
            <a:r>
              <a:rPr lang="fi-FI" dirty="0"/>
              <a:t>Turun AMK: Emme voi nimetä pysyviä muutoksia millään tietyllä alalla, vaan kaikilla aloilla toteutetaan opetusta tarkoituksenmukaisesti oppimistavoitteisiin perustuen kampus-, verkko- tai hybriditoteutuksena. Lähtökohtana on se, että opetus toteutetaan pääosin siinä muodossa kuin se hakukohteen tiedoissa ilmoitetaan (esim. päivä- ja lähiopetus), mutta jokaisessa koulutuksessa hyödynnetään korona-ajan kokemuksia ja esim. teoriaopetusta voidaan toteuttaa verkossa, että lähiopetuksena kampuksella voidaan keskittyä erityisesti käytännön harjoittelutilanteisiin. Myös uudet kampus- ja verkko-oppimisympäristöt (</a:t>
            </a:r>
            <a:r>
              <a:rPr lang="fi-FI" dirty="0" err="1"/>
              <a:t>itslearning</a:t>
            </a:r>
            <a:r>
              <a:rPr lang="fi-FI" dirty="0"/>
              <a:t>) mahdollistavat monenlaisia opetuksen toteutuksia. </a:t>
            </a:r>
          </a:p>
          <a:p>
            <a:endParaRPr lang="fi-FI" dirty="0"/>
          </a:p>
        </p:txBody>
      </p:sp>
    </p:spTree>
    <p:extLst>
      <p:ext uri="{BB962C8B-B14F-4D97-AF65-F5344CB8AC3E}">
        <p14:creationId xmlns:p14="http://schemas.microsoft.com/office/powerpoint/2010/main" val="33117100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Työllistyminen 1/2</a:t>
            </a:r>
            <a:endParaRPr lang="fi-FI" dirty="0"/>
          </a:p>
        </p:txBody>
      </p:sp>
      <p:sp>
        <p:nvSpPr>
          <p:cNvPr id="3" name="Content Placeholder 2"/>
          <p:cNvSpPr>
            <a:spLocks noGrp="1"/>
          </p:cNvSpPr>
          <p:nvPr>
            <p:ph idx="1"/>
          </p:nvPr>
        </p:nvSpPr>
        <p:spPr>
          <a:xfrm>
            <a:off x="838200" y="1825624"/>
            <a:ext cx="10515600" cy="4496348"/>
          </a:xfrm>
        </p:spPr>
        <p:txBody>
          <a:bodyPr>
            <a:normAutofit fontScale="92500" lnSpcReduction="20000"/>
          </a:bodyPr>
          <a:lstStyle/>
          <a:p>
            <a:pPr lvl="0"/>
            <a:r>
              <a:rPr lang="fi-FI" dirty="0"/>
              <a:t>Työllistymisnäkökohdat huolestuttavat opiskelijoita usein ohjaustilanteissa. Pitääkö olla huolissaan joidenkin alojen työllistymisnäkymien suhteen ja mitä aloja ne mahdollisesti voisivat olla? </a:t>
            </a:r>
            <a:endParaRPr lang="fi-FI" dirty="0" smtClean="0"/>
          </a:p>
          <a:p>
            <a:pPr lvl="1"/>
            <a:r>
              <a:rPr lang="fi-FI" dirty="0" smtClean="0">
                <a:ea typeface="Calibri" panose="020F0502020204030204" pitchFamily="34" charset="0"/>
              </a:rPr>
              <a:t>Varsinais-Suomessa </a:t>
            </a:r>
            <a:r>
              <a:rPr lang="fi-FI" dirty="0">
                <a:ea typeface="Calibri" panose="020F0502020204030204" pitchFamily="34" charset="0"/>
              </a:rPr>
              <a:t>on käynnissä kasvukausi, ja siitä johtuva osaajapula. Tarvitaan lisää tekijöitä. Turun </a:t>
            </a:r>
            <a:r>
              <a:rPr lang="fi-FI" dirty="0" err="1">
                <a:ea typeface="Calibri" panose="020F0502020204030204" pitchFamily="34" charset="0"/>
              </a:rPr>
              <a:t>AMKin</a:t>
            </a:r>
            <a:r>
              <a:rPr lang="fi-FI" dirty="0">
                <a:ea typeface="Calibri" panose="020F0502020204030204" pitchFamily="34" charset="0"/>
              </a:rPr>
              <a:t> 2020 seurannassa yli 90% valmistuneista oli alaansa vastaavassa työssä vuosi valmistumisensa jälkeen. Myös jatkuvaa oppimista tarvitaan lisää tutkintokoulutuksen rinnalle. Kaikilta aloilta työllistytään hyvin ja osa työllistyy jo opintojen aikana. Kulttuuriala on alan luonteensa vuoksi hieman eri asemassa</a:t>
            </a:r>
            <a:r>
              <a:rPr lang="fi-FI" dirty="0" smtClean="0">
                <a:ea typeface="Calibri" panose="020F0502020204030204" pitchFamily="34" charset="0"/>
              </a:rPr>
              <a:t>.</a:t>
            </a:r>
          </a:p>
          <a:p>
            <a:pPr lvl="1"/>
            <a:r>
              <a:rPr lang="fi-FI" dirty="0" smtClean="0"/>
              <a:t>Tietolähteitä työllistymisestä: </a:t>
            </a:r>
          </a:p>
          <a:p>
            <a:pPr lvl="2"/>
            <a:r>
              <a:rPr lang="fi-FI" dirty="0" smtClean="0"/>
              <a:t>Opetushallituksen </a:t>
            </a:r>
            <a:r>
              <a:rPr lang="fi-FI" dirty="0" smtClean="0">
                <a:hlinkClick r:id="rId2"/>
              </a:rPr>
              <a:t>Vipunen</a:t>
            </a:r>
            <a:r>
              <a:rPr lang="fi-FI" dirty="0" smtClean="0"/>
              <a:t>-tietopalvelu: korkeakouluista </a:t>
            </a:r>
            <a:r>
              <a:rPr lang="fi-FI" dirty="0"/>
              <a:t>valmistuneiden </a:t>
            </a:r>
            <a:r>
              <a:rPr lang="fi-FI" dirty="0" smtClean="0"/>
              <a:t>työmarkkinatilanne </a:t>
            </a:r>
            <a:r>
              <a:rPr lang="fi-FI" dirty="0"/>
              <a:t>(Tutkinnon suorittaneiden sijoittuminen), joka pohjautuu Tilastokeskuksen </a:t>
            </a:r>
            <a:r>
              <a:rPr lang="fi-FI" dirty="0" smtClean="0"/>
              <a:t>rekisteriaineistoihin sekä </a:t>
            </a:r>
            <a:r>
              <a:rPr lang="fi-FI" dirty="0"/>
              <a:t>työllistymisestä (Uraseuranta), joka perustuu korkeakoulujen toteuttamiin </a:t>
            </a:r>
            <a:r>
              <a:rPr lang="fi-FI" dirty="0" smtClean="0"/>
              <a:t>kyselyhin</a:t>
            </a:r>
          </a:p>
          <a:p>
            <a:pPr lvl="2"/>
            <a:r>
              <a:rPr lang="fi-FI" dirty="0" smtClean="0"/>
              <a:t>Ammattinimikkeet </a:t>
            </a:r>
            <a:r>
              <a:rPr lang="fi-FI" dirty="0" smtClean="0">
                <a:hlinkClick r:id="rId3"/>
              </a:rPr>
              <a:t>töissä.fi</a:t>
            </a:r>
            <a:r>
              <a:rPr lang="fi-FI" dirty="0" smtClean="0"/>
              <a:t>-palvelu, </a:t>
            </a:r>
            <a:r>
              <a:rPr lang="fi-FI" dirty="0"/>
              <a:t>jossa myös taustalla korkeakoulujen uraseurantakyselyt.   </a:t>
            </a:r>
          </a:p>
          <a:p>
            <a:pPr lvl="1"/>
            <a:endParaRPr lang="fi-FI" dirty="0"/>
          </a:p>
          <a:p>
            <a:pPr marL="0" lvl="0" indent="0">
              <a:buNone/>
            </a:pPr>
            <a:endParaRPr lang="fi-FI" dirty="0"/>
          </a:p>
          <a:p>
            <a:endParaRPr lang="fi-FI" dirty="0"/>
          </a:p>
        </p:txBody>
      </p:sp>
    </p:spTree>
    <p:extLst>
      <p:ext uri="{BB962C8B-B14F-4D97-AF65-F5344CB8AC3E}">
        <p14:creationId xmlns:p14="http://schemas.microsoft.com/office/powerpoint/2010/main" val="34462754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Työllistyminen 2/2</a:t>
            </a:r>
            <a:endParaRPr lang="fi-FI" dirty="0"/>
          </a:p>
        </p:txBody>
      </p:sp>
      <p:sp>
        <p:nvSpPr>
          <p:cNvPr id="3" name="Content Placeholder 2"/>
          <p:cNvSpPr>
            <a:spLocks noGrp="1"/>
          </p:cNvSpPr>
          <p:nvPr>
            <p:ph idx="1"/>
          </p:nvPr>
        </p:nvSpPr>
        <p:spPr>
          <a:xfrm>
            <a:off x="838200" y="1825624"/>
            <a:ext cx="10515600" cy="5032376"/>
          </a:xfrm>
        </p:spPr>
        <p:txBody>
          <a:bodyPr>
            <a:normAutofit fontScale="85000" lnSpcReduction="10000"/>
          </a:bodyPr>
          <a:lstStyle/>
          <a:p>
            <a:pPr lvl="0"/>
            <a:r>
              <a:rPr lang="fi-FI" dirty="0" smtClean="0"/>
              <a:t>Työllistyminen </a:t>
            </a:r>
            <a:r>
              <a:rPr lang="fi-FI" dirty="0"/>
              <a:t>opintojen aikana ja jälkeen kiinnostaa - mistä koulutuksista työllistytään hyvin? Seurataanko, mille aloille työllistyy ja minkälaisiin tehtäviin ja miten pitkäksi aikaa? Onko jotain muuta jälkiseurantaa? </a:t>
            </a:r>
            <a:endParaRPr lang="fi-FI" b="1" dirty="0" smtClean="0"/>
          </a:p>
          <a:p>
            <a:pPr lvl="1"/>
            <a:r>
              <a:rPr lang="fi-FI" dirty="0" smtClean="0"/>
              <a:t>Ks. edellinen dia. Tilastoja </a:t>
            </a:r>
            <a:r>
              <a:rPr lang="fi-FI" dirty="0"/>
              <a:t>tulkitessa kannattaa huomioida eri alojen erityispiirteet, esim. tietyissä kulttuurialan ammateissa ns. epätyypilliset työsuhteet. </a:t>
            </a:r>
            <a:endParaRPr lang="fi-FI" dirty="0" smtClean="0"/>
          </a:p>
          <a:p>
            <a:pPr lvl="1"/>
            <a:r>
              <a:rPr lang="fi-FI" dirty="0"/>
              <a:t>Työllistymistä seurataan sekä omilla kyselyillä että tilastokeskuksen tilastoilla. </a:t>
            </a:r>
            <a:r>
              <a:rPr lang="fi-FI" dirty="0" smtClean="0"/>
              <a:t>Esim. </a:t>
            </a:r>
            <a:r>
              <a:rPr lang="fi-FI" dirty="0"/>
              <a:t>Åbo Akademin </a:t>
            </a:r>
            <a:r>
              <a:rPr lang="fi-FI" dirty="0" smtClean="0"/>
              <a:t>osalta, </a:t>
            </a:r>
            <a:r>
              <a:rPr lang="fi-FI" dirty="0"/>
              <a:t>riippuen </a:t>
            </a:r>
            <a:r>
              <a:rPr lang="fi-FI" dirty="0" smtClean="0"/>
              <a:t>seurantatavasta, </a:t>
            </a:r>
            <a:r>
              <a:rPr lang="fi-FI" dirty="0"/>
              <a:t>tiedot voivat hiukan </a:t>
            </a:r>
            <a:r>
              <a:rPr lang="fi-FI" dirty="0" smtClean="0"/>
              <a:t>poiketa, koska meidän opiskelijoista </a:t>
            </a:r>
            <a:r>
              <a:rPr lang="fi-FI" dirty="0"/>
              <a:t>ulkomaille töihin lähtee jonkin verran enemmän kun muualta. </a:t>
            </a:r>
          </a:p>
          <a:p>
            <a:pPr lvl="1"/>
            <a:r>
              <a:rPr lang="fi-FI" dirty="0"/>
              <a:t>Yleisesti kuitenkin tilanne tällä hetkellä </a:t>
            </a:r>
            <a:r>
              <a:rPr lang="fi-FI" dirty="0" smtClean="0"/>
              <a:t>se, että </a:t>
            </a:r>
            <a:r>
              <a:rPr lang="fi-FI" dirty="0"/>
              <a:t>voidaan enemmänkin puhua työvoiman puutteesta. Osaajia kaivataan eteenkin tekniikan alalla mutta myös moni muu ala kaipaa osaajia. Työmarkkinat ovat jatkuvassa murroksessa ja tulevaisuudessa elinikäinen oppiminen tulee korostumaan uudella </a:t>
            </a:r>
            <a:r>
              <a:rPr lang="fi-FI" dirty="0" smtClean="0"/>
              <a:t>tavalla.</a:t>
            </a:r>
            <a:endParaRPr lang="fi-FI" dirty="0"/>
          </a:p>
          <a:p>
            <a:pPr lvl="1"/>
            <a:r>
              <a:rPr lang="fi-FI" dirty="0" smtClean="0"/>
              <a:t>Työmarkkinat </a:t>
            </a:r>
            <a:r>
              <a:rPr lang="fi-FI" dirty="0"/>
              <a:t>ovat vaikeasti ennustettavissa ja </a:t>
            </a:r>
            <a:r>
              <a:rPr lang="fi-FI" dirty="0" smtClean="0"/>
              <a:t>kun </a:t>
            </a:r>
            <a:r>
              <a:rPr lang="fi-FI" dirty="0"/>
              <a:t>miettii tulevia </a:t>
            </a:r>
            <a:r>
              <a:rPr lang="fi-FI" dirty="0" smtClean="0"/>
              <a:t>opintoja, </a:t>
            </a:r>
            <a:r>
              <a:rPr lang="fi-FI" dirty="0"/>
              <a:t>kannattaa erityisesti miettiä mitkä asiat kiinnostavat. Kiinnostusta ja motivaatiota tarvitaan opintojen </a:t>
            </a:r>
            <a:r>
              <a:rPr lang="fi-FI" dirty="0" smtClean="0"/>
              <a:t>aikana, </a:t>
            </a:r>
            <a:r>
              <a:rPr lang="fi-FI" dirty="0"/>
              <a:t>jotta tutkinto myös valmistuu. Yliopistoissa varsinkin sivuainevalinnat ovat aika </a:t>
            </a:r>
            <a:r>
              <a:rPr lang="fi-FI" dirty="0" smtClean="0"/>
              <a:t>vapaat, </a:t>
            </a:r>
            <a:r>
              <a:rPr lang="fi-FI" dirty="0"/>
              <a:t>jolloin </a:t>
            </a:r>
            <a:r>
              <a:rPr lang="fi-FI" dirty="0" smtClean="0"/>
              <a:t>voi </a:t>
            </a:r>
            <a:r>
              <a:rPr lang="fi-FI" dirty="0"/>
              <a:t>erikoistua myös sitä </a:t>
            </a:r>
            <a:r>
              <a:rPr lang="fi-FI" dirty="0" smtClean="0"/>
              <a:t>kautta.</a:t>
            </a:r>
            <a:endParaRPr lang="fi-FI" dirty="0"/>
          </a:p>
          <a:p>
            <a:pPr lvl="1"/>
            <a:endParaRPr lang="fi-FI" dirty="0"/>
          </a:p>
          <a:p>
            <a:endParaRPr lang="fi-FI" dirty="0"/>
          </a:p>
        </p:txBody>
      </p:sp>
    </p:spTree>
    <p:extLst>
      <p:ext uri="{BB962C8B-B14F-4D97-AF65-F5344CB8AC3E}">
        <p14:creationId xmlns:p14="http://schemas.microsoft.com/office/powerpoint/2010/main" val="15067571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Ohjelma</a:t>
            </a:r>
          </a:p>
        </p:txBody>
      </p:sp>
      <p:sp>
        <p:nvSpPr>
          <p:cNvPr id="3" name="Content Placeholder 2"/>
          <p:cNvSpPr>
            <a:spLocks noGrp="1"/>
          </p:cNvSpPr>
          <p:nvPr>
            <p:ph idx="1"/>
          </p:nvPr>
        </p:nvSpPr>
        <p:spPr/>
        <p:txBody>
          <a:bodyPr>
            <a:normAutofit/>
          </a:bodyPr>
          <a:lstStyle/>
          <a:p>
            <a:r>
              <a:rPr lang="fi-FI" dirty="0"/>
              <a:t>klo </a:t>
            </a:r>
            <a:r>
              <a:rPr lang="fi-FI" dirty="0" smtClean="0"/>
              <a:t>12:00–12:30 </a:t>
            </a:r>
            <a:r>
              <a:rPr lang="fi-FI" dirty="0"/>
              <a:t>Korkeakoulujen opiskelijavalintauudistus / </a:t>
            </a:r>
            <a:r>
              <a:rPr lang="fi-FI" dirty="0" smtClean="0"/>
              <a:t>Tuomas Pekkarinen, </a:t>
            </a:r>
            <a:r>
              <a:rPr lang="fi-FI" dirty="0"/>
              <a:t>Valtion taloudellinen tutkimuskeskus</a:t>
            </a:r>
          </a:p>
          <a:p>
            <a:r>
              <a:rPr lang="fi-FI" dirty="0"/>
              <a:t>klo 12:30–13:00 Opiskelu korkeakoulussa </a:t>
            </a:r>
            <a:r>
              <a:rPr lang="fi-FI" dirty="0" smtClean="0"/>
              <a:t>/</a:t>
            </a:r>
            <a:br>
              <a:rPr lang="fi-FI" dirty="0" smtClean="0"/>
            </a:br>
            <a:r>
              <a:rPr lang="fi-FI" dirty="0" smtClean="0"/>
              <a:t>opintopsykologi </a:t>
            </a:r>
            <a:r>
              <a:rPr lang="fi-FI" dirty="0"/>
              <a:t>Satu Salmi, Turun amk</a:t>
            </a:r>
          </a:p>
          <a:p>
            <a:r>
              <a:rPr lang="fi-FI" dirty="0"/>
              <a:t>klo 13:00–14:00 Vastauksia ennakkokysymyksiin / korkeakoulujen hakijapalvelut ja muu henkilöstö</a:t>
            </a:r>
          </a:p>
          <a:p>
            <a:endParaRPr lang="fi-FI" dirty="0"/>
          </a:p>
          <a:p>
            <a:pPr marL="0" indent="0" algn="ctr">
              <a:buNone/>
            </a:pPr>
            <a:r>
              <a:rPr lang="fi-FI" sz="2400" dirty="0" smtClean="0"/>
              <a:t>Materiaalit laitetaan jakoon jälkikäteen ja tilaisuudesta jää myös tallenne</a:t>
            </a:r>
            <a:endParaRPr lang="fi-FI" sz="2400" dirty="0"/>
          </a:p>
        </p:txBody>
      </p:sp>
    </p:spTree>
    <p:extLst>
      <p:ext uri="{BB962C8B-B14F-4D97-AF65-F5344CB8AC3E}">
        <p14:creationId xmlns:p14="http://schemas.microsoft.com/office/powerpoint/2010/main" val="11491399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Muuta</a:t>
            </a:r>
          </a:p>
        </p:txBody>
      </p:sp>
      <p:sp>
        <p:nvSpPr>
          <p:cNvPr id="3" name="Content Placeholder 2"/>
          <p:cNvSpPr>
            <a:spLocks noGrp="1"/>
          </p:cNvSpPr>
          <p:nvPr>
            <p:ph idx="1"/>
          </p:nvPr>
        </p:nvSpPr>
        <p:spPr/>
        <p:txBody>
          <a:bodyPr>
            <a:noAutofit/>
          </a:bodyPr>
          <a:lstStyle/>
          <a:p>
            <a:pPr lvl="0"/>
            <a:r>
              <a:rPr lang="fi-FI" sz="1600" dirty="0"/>
              <a:t>Opintopolun BETA-versioon liittyen; löytyvätkö kaikki tarvittavat tiedot yhteishakuun liittyen lokakuun loppuun mennessä vai vanha versio edelleen parempi / kattavampi tiedonhaussa? </a:t>
            </a:r>
            <a:endParaRPr lang="fi-FI" sz="1600" b="1" dirty="0" smtClean="0"/>
          </a:p>
          <a:p>
            <a:pPr lvl="1"/>
            <a:r>
              <a:rPr lang="fi-FI" sz="1400" dirty="0"/>
              <a:t>Vaikka uusi palvelu vaatii totuttelua, ja toiset asiat ovat useamman klikkauksen takana, suositus kuitenkin on, että käytetään uutta. Korkeakoulut eivät ole päivittäneet tarjontaa enää vanhalle puolelle. Huomaa käyttää apuna haku-kentän </a:t>
            </a:r>
            <a:r>
              <a:rPr lang="fi-FI" sz="1400" dirty="0" err="1"/>
              <a:t>rajaimia</a:t>
            </a:r>
            <a:r>
              <a:rPr lang="fi-FI" sz="1400" dirty="0"/>
              <a:t> (ks. yläreuna)</a:t>
            </a:r>
          </a:p>
          <a:p>
            <a:pPr lvl="1"/>
            <a:r>
              <a:rPr lang="fi-FI" sz="1400" dirty="0"/>
              <a:t>Jotain ei-tutkintoon johtavaa koulutusta joudutaan vielä teknisistä syistä jättämään vanhaan, mutta tutkintoon johtavat koulutukset on jo syksyn hauista lähtien tallennettu ainoastaan uudelle puolelle, eikä ohjetekstejäkään päivitetä vanhaan. Tämänhetkisen tiedon mukaan </a:t>
            </a:r>
            <a:r>
              <a:rPr lang="fi-FI" sz="1400" dirty="0" err="1"/>
              <a:t>beta</a:t>
            </a:r>
            <a:r>
              <a:rPr lang="fi-FI" sz="1400" dirty="0"/>
              <a:t>-etuliite poistuu 15.11.2021</a:t>
            </a:r>
            <a:r>
              <a:rPr lang="fi-FI" sz="1400" dirty="0" smtClean="0"/>
              <a:t>.</a:t>
            </a:r>
            <a:endParaRPr lang="fi-FI" sz="1400" b="1" dirty="0"/>
          </a:p>
          <a:p>
            <a:pPr lvl="0"/>
            <a:r>
              <a:rPr lang="fi-FI" sz="1600" dirty="0" smtClean="0"/>
              <a:t>Olisi </a:t>
            </a:r>
            <a:r>
              <a:rPr lang="fi-FI" sz="1600" dirty="0"/>
              <a:t>kiva kuulla Turun yliopiston osalta myös harjoittelutuesta. Sen saa ilmeisesti nyt kaikki opiskelijat? Onko muissa korkeakouluissa vastaavaa</a:t>
            </a:r>
            <a:r>
              <a:rPr lang="fi-FI" sz="1600" dirty="0" smtClean="0"/>
              <a:t>?</a:t>
            </a:r>
            <a:endParaRPr lang="fi-FI" sz="1600" b="1" dirty="0"/>
          </a:p>
          <a:p>
            <a:pPr lvl="1"/>
            <a:r>
              <a:rPr lang="fi-FI" sz="1400" dirty="0"/>
              <a:t>Uudistettu harjoittelutukijärjestelmä takaa kaikille perustutkinto-opiskelijoille tuetun harjoittelun kerran opintojen aikana (ei koske lääketieteellisen ja hammaslääketieteellisen kliinistä harjoittelua tai opettajankoulutuksen opetusharjoittelua). Järjestelmä on opiskelijoille aikaisempaa tasavertaisempi ja selkeämpi. </a:t>
            </a:r>
          </a:p>
          <a:p>
            <a:pPr lvl="1"/>
            <a:r>
              <a:rPr lang="fi-FI" sz="1400" dirty="0"/>
              <a:t>Turun yliopisto ja Helsingin yliopisto ovat toistaiseksi ainoat, jotka mahdollistavat tuetun harjoittelun kaikille perustutkinto-opiskelijoilleen. Turun yliopiston harjoittelutuen käyttäminen ei ole sidottu opintojen vaiheeseen tai opintopisteisiin eikä mitään työnantajasektoreita ole rajattu pois. Muissa yliopistoissa ei tällä hetkellä ole käytössä yhtä joustavia harjoittelutukimalleja. </a:t>
            </a:r>
            <a:r>
              <a:rPr lang="fi-FI" sz="1400" dirty="0" err="1" smtClean="0"/>
              <a:t>ÅA:ssa</a:t>
            </a:r>
            <a:r>
              <a:rPr lang="fi-FI" sz="1400" dirty="0" smtClean="0"/>
              <a:t> asia on keskustelussa.</a:t>
            </a:r>
            <a:endParaRPr lang="fi-FI" sz="1400" dirty="0"/>
          </a:p>
          <a:p>
            <a:pPr lvl="1"/>
            <a:r>
              <a:rPr lang="fi-FI" sz="1400" dirty="0"/>
              <a:t>Tiedekunta myöntää opiskelijalle harjoittelutuen sopivan harjoittelupaikan löydyttyä. Harjoittelun työtehtävien tulee tukea opiskelijan opintoja sekä mahdollisia urasuunnitelmia. Harjoittelutuki korvaa osan harjoittelun palkkakustannuksista ja se maksetaan työnantajalle harjoittelun jälkeen. Tuki on kaikkiin harjoittelupaikkoihin sama, 1800 euroa/harjoittelu. </a:t>
            </a:r>
          </a:p>
          <a:p>
            <a:pPr lvl="1"/>
            <a:endParaRPr lang="fi-FI" sz="1400" b="1" dirty="0">
              <a:solidFill>
                <a:srgbClr val="00ACEF"/>
              </a:solidFill>
            </a:endParaRPr>
          </a:p>
        </p:txBody>
      </p:sp>
      <p:pic>
        <p:nvPicPr>
          <p:cNvPr id="4" name="Picture 3" descr="Graphical user interface&#10;&#10;Description automatically generated">
            <a:extLst>
              <a:ext uri="{FF2B5EF4-FFF2-40B4-BE49-F238E27FC236}">
                <a16:creationId xmlns:a16="http://schemas.microsoft.com/office/drawing/2014/main" id="{340E236A-CC85-4F26-94E4-C47B1ED4AFCD}"/>
              </a:ext>
            </a:extLst>
          </p:cNvPr>
          <p:cNvPicPr/>
          <p:nvPr/>
        </p:nvPicPr>
        <p:blipFill rotWithShape="1">
          <a:blip r:embed="rId2"/>
          <a:srcRect t="34356" b="6683"/>
          <a:stretch/>
        </p:blipFill>
        <p:spPr>
          <a:xfrm>
            <a:off x="5609590" y="432592"/>
            <a:ext cx="5744210" cy="1190627"/>
          </a:xfrm>
          <a:prstGeom prst="rect">
            <a:avLst/>
          </a:prstGeom>
        </p:spPr>
      </p:pic>
    </p:spTree>
    <p:extLst>
      <p:ext uri="{BB962C8B-B14F-4D97-AF65-F5344CB8AC3E}">
        <p14:creationId xmlns:p14="http://schemas.microsoft.com/office/powerpoint/2010/main" val="2919249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434" y="2603829"/>
            <a:ext cx="10515600" cy="1325563"/>
          </a:xfrm>
        </p:spPr>
        <p:txBody>
          <a:bodyPr/>
          <a:lstStyle/>
          <a:p>
            <a:pPr algn="ctr"/>
            <a:r>
              <a:rPr lang="fi-FI" dirty="0" smtClean="0"/>
              <a:t>Kiitokset!</a:t>
            </a:r>
            <a:endParaRPr lang="fi-FI" dirty="0"/>
          </a:p>
        </p:txBody>
      </p:sp>
    </p:spTree>
    <p:extLst>
      <p:ext uri="{BB962C8B-B14F-4D97-AF65-F5344CB8AC3E}">
        <p14:creationId xmlns:p14="http://schemas.microsoft.com/office/powerpoint/2010/main" val="15752935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Tulevat valintaperustemuutokset </a:t>
            </a:r>
          </a:p>
        </p:txBody>
      </p:sp>
      <p:sp>
        <p:nvSpPr>
          <p:cNvPr id="3" name="Content Placeholder 2"/>
          <p:cNvSpPr>
            <a:spLocks noGrp="1"/>
          </p:cNvSpPr>
          <p:nvPr>
            <p:ph idx="1"/>
          </p:nvPr>
        </p:nvSpPr>
        <p:spPr/>
        <p:txBody>
          <a:bodyPr>
            <a:normAutofit/>
          </a:bodyPr>
          <a:lstStyle/>
          <a:p>
            <a:pPr marL="0" indent="0">
              <a:buNone/>
            </a:pPr>
            <a:r>
              <a:rPr lang="fi-FI" b="1" dirty="0"/>
              <a:t>Yleisesti</a:t>
            </a:r>
          </a:p>
          <a:p>
            <a:pPr lvl="0"/>
            <a:r>
              <a:rPr lang="fi-FI" dirty="0"/>
              <a:t>Mitä muutoksia on tulossa? / Keskeiset muutokset? / Onko muutoksia?</a:t>
            </a:r>
          </a:p>
          <a:p>
            <a:pPr lvl="1"/>
            <a:r>
              <a:rPr lang="fi-FI" dirty="0"/>
              <a:t>Ks. seuraavat diat.</a:t>
            </a:r>
          </a:p>
        </p:txBody>
      </p:sp>
    </p:spTree>
    <p:extLst>
      <p:ext uri="{BB962C8B-B14F-4D97-AF65-F5344CB8AC3E}">
        <p14:creationId xmlns:p14="http://schemas.microsoft.com/office/powerpoint/2010/main" val="24787186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Valintaperustemuutokset / </a:t>
            </a:r>
            <a:r>
              <a:rPr lang="fi-FI" dirty="0" err="1" smtClean="0"/>
              <a:t>Humak</a:t>
            </a:r>
            <a:endParaRPr lang="fi-FI" dirty="0"/>
          </a:p>
        </p:txBody>
      </p:sp>
      <p:sp>
        <p:nvSpPr>
          <p:cNvPr id="3" name="Content Placeholder 2"/>
          <p:cNvSpPr>
            <a:spLocks noGrp="1"/>
          </p:cNvSpPr>
          <p:nvPr>
            <p:ph idx="1"/>
          </p:nvPr>
        </p:nvSpPr>
        <p:spPr/>
        <p:txBody>
          <a:bodyPr/>
          <a:lstStyle/>
          <a:p>
            <a:r>
              <a:rPr lang="fi-FI" dirty="0" smtClean="0"/>
              <a:t>Englanninkielinen </a:t>
            </a:r>
            <a:r>
              <a:rPr lang="fi-FI" dirty="0"/>
              <a:t>AMK-valintakoe tulossa kevään 1. yhteishakuun. </a:t>
            </a:r>
            <a:endParaRPr lang="fi-FI" dirty="0" smtClean="0"/>
          </a:p>
          <a:p>
            <a:r>
              <a:rPr lang="fi-FI" dirty="0" smtClean="0"/>
              <a:t>Muutoin </a:t>
            </a:r>
            <a:r>
              <a:rPr lang="fi-FI" dirty="0"/>
              <a:t>ei muutoksia, muistutuksena: </a:t>
            </a:r>
            <a:r>
              <a:rPr lang="fi-FI" dirty="0" err="1"/>
              <a:t>Humakiin</a:t>
            </a:r>
            <a:r>
              <a:rPr lang="fi-FI" dirty="0"/>
              <a:t> Tulkki (AMK) </a:t>
            </a:r>
            <a:r>
              <a:rPr lang="fi-FI" dirty="0" smtClean="0"/>
              <a:t>-tutkintoon </a:t>
            </a:r>
            <a:r>
              <a:rPr lang="fi-FI" dirty="0"/>
              <a:t>valintakoekurssi (keväästä 2021 alkaen) </a:t>
            </a:r>
          </a:p>
        </p:txBody>
      </p:sp>
    </p:spTree>
    <p:extLst>
      <p:ext uri="{BB962C8B-B14F-4D97-AF65-F5344CB8AC3E}">
        <p14:creationId xmlns:p14="http://schemas.microsoft.com/office/powerpoint/2010/main" val="33415926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064766" cy="1325563"/>
          </a:xfrm>
        </p:spPr>
        <p:txBody>
          <a:bodyPr/>
          <a:lstStyle/>
          <a:p>
            <a:r>
              <a:rPr lang="fi-FI" dirty="0" smtClean="0"/>
              <a:t>Valintaperustemuutokset / TY 1/2</a:t>
            </a:r>
            <a:endParaRPr lang="fi-FI" dirty="0"/>
          </a:p>
        </p:txBody>
      </p:sp>
      <p:sp>
        <p:nvSpPr>
          <p:cNvPr id="3" name="Content Placeholder 2"/>
          <p:cNvSpPr>
            <a:spLocks noGrp="1"/>
          </p:cNvSpPr>
          <p:nvPr>
            <p:ph idx="1"/>
          </p:nvPr>
        </p:nvSpPr>
        <p:spPr>
          <a:xfrm>
            <a:off x="838200" y="1277007"/>
            <a:ext cx="10515600" cy="5060732"/>
          </a:xfrm>
        </p:spPr>
        <p:txBody>
          <a:bodyPr>
            <a:normAutofit/>
          </a:bodyPr>
          <a:lstStyle/>
          <a:p>
            <a:r>
              <a:rPr lang="fi-FI" dirty="0" smtClean="0"/>
              <a:t>Uudet koulutukset: </a:t>
            </a:r>
          </a:p>
          <a:p>
            <a:pPr lvl="1"/>
            <a:r>
              <a:rPr lang="fi-FI" b="1" dirty="0" smtClean="0"/>
              <a:t>Ma-</a:t>
            </a:r>
            <a:r>
              <a:rPr lang="fi-FI" b="1" dirty="0" err="1" smtClean="0"/>
              <a:t>fy</a:t>
            </a:r>
            <a:r>
              <a:rPr lang="fi-FI" b="1" dirty="0" smtClean="0"/>
              <a:t>-ke </a:t>
            </a:r>
            <a:r>
              <a:rPr lang="fi-FI" b="1" dirty="0"/>
              <a:t>aineenopettaja + </a:t>
            </a:r>
            <a:r>
              <a:rPr lang="fi-FI" b="1" dirty="0" smtClean="0"/>
              <a:t>luokanopettaja</a:t>
            </a:r>
            <a:r>
              <a:rPr lang="fi-FI" dirty="0" smtClean="0"/>
              <a:t>, kiintiö </a:t>
            </a:r>
            <a:r>
              <a:rPr lang="fi-FI" dirty="0"/>
              <a:t>16. Todistusvalinta/valintakoevalinta + kasvatusalojen yhteinen soveltuvuuskoe. Pääaine (ma-</a:t>
            </a:r>
            <a:r>
              <a:rPr lang="fi-FI" dirty="0" err="1"/>
              <a:t>fy</a:t>
            </a:r>
            <a:r>
              <a:rPr lang="fi-FI" dirty="0"/>
              <a:t>-ke) valitaan hyväksytyksi tulemisen jälkeen</a:t>
            </a:r>
            <a:r>
              <a:rPr lang="fi-FI" dirty="0" smtClean="0"/>
              <a:t>.</a:t>
            </a:r>
          </a:p>
          <a:p>
            <a:pPr lvl="1"/>
            <a:r>
              <a:rPr lang="fi-FI" b="1" dirty="0" smtClean="0"/>
              <a:t>Lääketieteellinen </a:t>
            </a:r>
            <a:r>
              <a:rPr lang="fi-FI" b="1" dirty="0"/>
              <a:t>tekniikka ja terveysteknologia</a:t>
            </a:r>
            <a:r>
              <a:rPr lang="fi-FI" dirty="0"/>
              <a:t>, </a:t>
            </a:r>
            <a:r>
              <a:rPr lang="fi-FI" dirty="0" smtClean="0"/>
              <a:t>kiintiö 30. </a:t>
            </a:r>
            <a:r>
              <a:rPr lang="fi-FI" dirty="0" smtClean="0">
                <a:hlinkClick r:id="rId2"/>
              </a:rPr>
              <a:t>Koulutuskuvaus Opintopolussa</a:t>
            </a:r>
            <a:r>
              <a:rPr lang="fi-FI" dirty="0" smtClean="0"/>
              <a:t>.</a:t>
            </a:r>
            <a:endParaRPr lang="fi-FI" dirty="0"/>
          </a:p>
          <a:p>
            <a:pPr lvl="1"/>
            <a:r>
              <a:rPr lang="fi-FI" b="1" dirty="0" smtClean="0"/>
              <a:t>Erityisopettaja</a:t>
            </a:r>
            <a:r>
              <a:rPr lang="fi-FI" dirty="0" smtClean="0"/>
              <a:t>, kiintiö 15. Tutkinto-ohjelman </a:t>
            </a:r>
            <a:r>
              <a:rPr lang="fi-FI" dirty="0"/>
              <a:t>pääaine on erityispedagogiikka ja opintoihin kuuluvat opettajan pedagogiset opinnot sekä erityisopettajan opinnot. </a:t>
            </a:r>
            <a:r>
              <a:rPr lang="fi-FI" dirty="0" smtClean="0"/>
              <a:t>Osa </a:t>
            </a:r>
            <a:r>
              <a:rPr lang="fi-FI" dirty="0"/>
              <a:t>opettajankoulutuksien </a:t>
            </a:r>
            <a:r>
              <a:rPr lang="fi-FI" dirty="0" smtClean="0"/>
              <a:t>kaksivaiheista yhteisvalintaa: </a:t>
            </a:r>
            <a:r>
              <a:rPr lang="fi-FI" dirty="0"/>
              <a:t>1) todistusvalinnan </a:t>
            </a:r>
            <a:r>
              <a:rPr lang="fi-FI" dirty="0" smtClean="0"/>
              <a:t>tai VAKAVA-kokeen pisteiden </a:t>
            </a:r>
            <a:r>
              <a:rPr lang="fi-FI" dirty="0"/>
              <a:t>perusteella parhaimmat hakijat kutsutaan 2) </a:t>
            </a:r>
            <a:r>
              <a:rPr lang="fi-FI" dirty="0" smtClean="0"/>
              <a:t>soveltuvuuskokeeseen, jonka </a:t>
            </a:r>
            <a:r>
              <a:rPr lang="fi-FI" dirty="0"/>
              <a:t>pisteiden </a:t>
            </a:r>
            <a:r>
              <a:rPr lang="fi-FI" dirty="0" smtClean="0"/>
              <a:t>perusteella lopullinen valinta tehdään.</a:t>
            </a:r>
          </a:p>
          <a:p>
            <a:endParaRPr lang="fi-FI" dirty="0"/>
          </a:p>
        </p:txBody>
      </p:sp>
    </p:spTree>
    <p:extLst>
      <p:ext uri="{BB962C8B-B14F-4D97-AF65-F5344CB8AC3E}">
        <p14:creationId xmlns:p14="http://schemas.microsoft.com/office/powerpoint/2010/main" val="13738295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891345" cy="1325563"/>
          </a:xfrm>
        </p:spPr>
        <p:txBody>
          <a:bodyPr/>
          <a:lstStyle/>
          <a:p>
            <a:r>
              <a:rPr lang="fi-FI" dirty="0" smtClean="0"/>
              <a:t>Valintaperustemuutokset / TY 2/2</a:t>
            </a:r>
            <a:endParaRPr lang="fi-FI" dirty="0"/>
          </a:p>
        </p:txBody>
      </p:sp>
      <p:sp>
        <p:nvSpPr>
          <p:cNvPr id="3" name="Content Placeholder 2"/>
          <p:cNvSpPr>
            <a:spLocks noGrp="1"/>
          </p:cNvSpPr>
          <p:nvPr>
            <p:ph idx="1"/>
          </p:nvPr>
        </p:nvSpPr>
        <p:spPr>
          <a:xfrm>
            <a:off x="838200" y="1371599"/>
            <a:ext cx="10515600" cy="4966139"/>
          </a:xfrm>
        </p:spPr>
        <p:txBody>
          <a:bodyPr>
            <a:normAutofit fontScale="70000" lnSpcReduction="20000"/>
          </a:bodyPr>
          <a:lstStyle/>
          <a:p>
            <a:r>
              <a:rPr lang="fi-FI" dirty="0"/>
              <a:t>Ma-</a:t>
            </a:r>
            <a:r>
              <a:rPr lang="fi-FI" dirty="0" err="1"/>
              <a:t>fy</a:t>
            </a:r>
            <a:r>
              <a:rPr lang="fi-FI" dirty="0"/>
              <a:t>-ke: valintakoe siirtyy muutaman viikon aiemmaksi. Ma-</a:t>
            </a:r>
            <a:r>
              <a:rPr lang="fi-FI" dirty="0" err="1"/>
              <a:t>fy</a:t>
            </a:r>
            <a:r>
              <a:rPr lang="fi-FI" dirty="0"/>
              <a:t>-ke koe on 18.5. ja edelleen vain ei-ylioppilaille.</a:t>
            </a:r>
          </a:p>
          <a:p>
            <a:r>
              <a:rPr lang="fi-FI" dirty="0" smtClean="0"/>
              <a:t>Kemia</a:t>
            </a:r>
            <a:r>
              <a:rPr lang="fi-FI" dirty="0"/>
              <a:t>: todistusvalinnasta poistuu minimipisteraja</a:t>
            </a:r>
          </a:p>
          <a:p>
            <a:r>
              <a:rPr lang="fi-FI" dirty="0" smtClean="0"/>
              <a:t>DIA</a:t>
            </a:r>
            <a:endParaRPr lang="fi-FI" dirty="0"/>
          </a:p>
          <a:p>
            <a:pPr lvl="1"/>
            <a:r>
              <a:rPr lang="fi-FI" dirty="0" smtClean="0"/>
              <a:t>Tieto- </a:t>
            </a:r>
            <a:r>
              <a:rPr lang="fi-FI" dirty="0"/>
              <a:t>ja viestintätekniikka nimeltään jatkossa Tietotekniikka. </a:t>
            </a:r>
            <a:r>
              <a:rPr lang="fi-FI" dirty="0" smtClean="0"/>
              <a:t>Aloituspaikoissa </a:t>
            </a:r>
            <a:r>
              <a:rPr lang="fi-FI" dirty="0"/>
              <a:t>laskua 123 -&gt; 103 (</a:t>
            </a:r>
            <a:r>
              <a:rPr lang="fi-FI" dirty="0" smtClean="0"/>
              <a:t>siirretty uuteen </a:t>
            </a:r>
            <a:r>
              <a:rPr lang="fi-FI" dirty="0"/>
              <a:t>ohjelmaan)</a:t>
            </a:r>
          </a:p>
          <a:p>
            <a:pPr lvl="1"/>
            <a:r>
              <a:rPr lang="fi-FI" dirty="0"/>
              <a:t>Todistusvalinnan osuus </a:t>
            </a:r>
            <a:r>
              <a:rPr lang="fi-FI" dirty="0" err="1"/>
              <a:t>DIAssa</a:t>
            </a:r>
            <a:r>
              <a:rPr lang="fi-FI" dirty="0"/>
              <a:t> nousee 70% -&gt; 80%, ensikertalaisten osuus 70% ennallaan.</a:t>
            </a:r>
          </a:p>
          <a:p>
            <a:pPr lvl="1"/>
            <a:r>
              <a:rPr lang="fi-FI" dirty="0" smtClean="0"/>
              <a:t>MAOL-kohteet siirtyy valintajonoksi DIA-hakukohteiden sisään. Joihinkin </a:t>
            </a:r>
            <a:r>
              <a:rPr lang="fi-FI" dirty="0"/>
              <a:t>DIA-kohteisiin voi hakea myös </a:t>
            </a:r>
            <a:r>
              <a:rPr lang="fi-FI" dirty="0" err="1"/>
              <a:t>TuKoKe</a:t>
            </a:r>
            <a:r>
              <a:rPr lang="fi-FI" dirty="0"/>
              <a:t>-kokeella (ei meille).</a:t>
            </a:r>
          </a:p>
          <a:p>
            <a:r>
              <a:rPr lang="fi-FI" dirty="0" smtClean="0"/>
              <a:t>VAKAVA-kohteet</a:t>
            </a:r>
            <a:r>
              <a:rPr lang="fi-FI" dirty="0"/>
              <a:t>: todistusvalinnan minimipisterajan lasku 57 -&gt; 45 pistettä.</a:t>
            </a:r>
          </a:p>
          <a:p>
            <a:r>
              <a:rPr lang="fi-FI" dirty="0"/>
              <a:t>Sosiaalitieteet: mukaan Tampereen ja Helsingin ”valintaverkkokurssiin”. Kurssin perusteella karsitaan ne ketkä saavat osallistua valintakokeeseen. </a:t>
            </a:r>
          </a:p>
          <a:p>
            <a:pPr lvl="0"/>
            <a:r>
              <a:rPr lang="fi-FI" dirty="0"/>
              <a:t>Kiinan kieli: todistusvalinnassa kynnysehto kiristyy hieman: yo-tutkinnon äidinkielen (S1,S2, R1, R2, saame) arvosanavaatimus C -&gt; M</a:t>
            </a:r>
          </a:p>
          <a:p>
            <a:r>
              <a:rPr lang="fi-FI" dirty="0"/>
              <a:t>Kieliaineet: valintakoetilaisuus kaksiosaiseksi, molemmat samana päivänä 2.6.2022.  Englannin koetilaisuus aamupäivällä 2h, muut kieliaineet iltapäivällä 4 h. Muiden kieliaineiden koetilaisuudessa on mahdollista tehdä samalla kertaa kaksi koetta.</a:t>
            </a:r>
          </a:p>
        </p:txBody>
      </p:sp>
    </p:spTree>
    <p:extLst>
      <p:ext uri="{BB962C8B-B14F-4D97-AF65-F5344CB8AC3E}">
        <p14:creationId xmlns:p14="http://schemas.microsoft.com/office/powerpoint/2010/main" val="8416054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Valintaperustemuutokset / Turku AMK</a:t>
            </a:r>
          </a:p>
        </p:txBody>
      </p:sp>
      <p:sp>
        <p:nvSpPr>
          <p:cNvPr id="3" name="Content Placeholder 2"/>
          <p:cNvSpPr>
            <a:spLocks noGrp="1"/>
          </p:cNvSpPr>
          <p:nvPr>
            <p:ph idx="1"/>
          </p:nvPr>
        </p:nvSpPr>
        <p:spPr>
          <a:xfrm>
            <a:off x="838200" y="1308538"/>
            <a:ext cx="10515600" cy="4868425"/>
          </a:xfrm>
        </p:spPr>
        <p:txBody>
          <a:bodyPr>
            <a:noAutofit/>
          </a:bodyPr>
          <a:lstStyle/>
          <a:p>
            <a:pPr marL="342900" lvl="0" indent="-342900">
              <a:lnSpc>
                <a:spcPct val="107000"/>
              </a:lnSpc>
              <a:buFont typeface="Symbol" panose="05050102010706020507" pitchFamily="18" charset="2"/>
              <a:buChar char=""/>
            </a:pPr>
            <a:r>
              <a:rPr lang="fi-FI" sz="1800" dirty="0">
                <a:effectLst/>
                <a:ea typeface="Calibri" panose="020F0502020204030204" pitchFamily="34" charset="0"/>
              </a:rPr>
              <a:t>Englanninkieliset AMK-koulutukset</a:t>
            </a:r>
          </a:p>
          <a:p>
            <a:pPr lvl="1">
              <a:lnSpc>
                <a:spcPct val="107000"/>
              </a:lnSpc>
              <a:buClr>
                <a:schemeClr val="tx1"/>
              </a:buClr>
            </a:pPr>
            <a:r>
              <a:rPr lang="fi-FI" sz="1800" dirty="0">
                <a:effectLst/>
                <a:ea typeface="Calibri" panose="020F0502020204030204" pitchFamily="34" charset="0"/>
              </a:rPr>
              <a:t>International Business ei ole haussa k22, seuraavan kerran haussa </a:t>
            </a:r>
            <a:r>
              <a:rPr lang="fi-FI" sz="1800" dirty="0" smtClean="0">
                <a:effectLst/>
                <a:ea typeface="Calibri" panose="020F0502020204030204" pitchFamily="34" charset="0"/>
              </a:rPr>
              <a:t>k23</a:t>
            </a:r>
          </a:p>
          <a:p>
            <a:pPr lvl="1">
              <a:lnSpc>
                <a:spcPct val="107000"/>
              </a:lnSpc>
              <a:buClr>
                <a:schemeClr val="tx1"/>
              </a:buClr>
            </a:pPr>
            <a:r>
              <a:rPr lang="fi-FI" sz="1800" dirty="0" err="1" smtClean="0">
                <a:solidFill>
                  <a:schemeClr val="accent2">
                    <a:lumMod val="75000"/>
                  </a:schemeClr>
                </a:solidFill>
                <a:ea typeface="Calibri" panose="020F0502020204030204" pitchFamily="34" charset="0"/>
                <a:hlinkClick r:id="rId2"/>
              </a:rPr>
              <a:t>Early</a:t>
            </a:r>
            <a:r>
              <a:rPr lang="fi-FI" sz="1800" dirty="0" smtClean="0">
                <a:solidFill>
                  <a:schemeClr val="accent2">
                    <a:lumMod val="75000"/>
                  </a:schemeClr>
                </a:solidFill>
                <a:ea typeface="Calibri" panose="020F0502020204030204" pitchFamily="34" charset="0"/>
                <a:hlinkClick r:id="rId2"/>
              </a:rPr>
              <a:t> </a:t>
            </a:r>
            <a:r>
              <a:rPr lang="fi-FI" sz="1800" dirty="0" err="1">
                <a:solidFill>
                  <a:schemeClr val="accent2">
                    <a:lumMod val="75000"/>
                  </a:schemeClr>
                </a:solidFill>
                <a:ea typeface="Calibri" panose="020F0502020204030204" pitchFamily="34" charset="0"/>
                <a:hlinkClick r:id="rId2"/>
              </a:rPr>
              <a:t>Childhood</a:t>
            </a:r>
            <a:r>
              <a:rPr lang="fi-FI" sz="1800" dirty="0">
                <a:solidFill>
                  <a:schemeClr val="accent2">
                    <a:lumMod val="75000"/>
                  </a:schemeClr>
                </a:solidFill>
                <a:ea typeface="Calibri" panose="020F0502020204030204" pitchFamily="34" charset="0"/>
                <a:hlinkClick r:id="rId2"/>
              </a:rPr>
              <a:t> Education </a:t>
            </a:r>
            <a:r>
              <a:rPr lang="fi-FI" sz="1800" dirty="0">
                <a:ea typeface="Calibri" panose="020F0502020204030204" pitchFamily="34" charset="0"/>
              </a:rPr>
              <a:t>hakuun uutena </a:t>
            </a:r>
            <a:r>
              <a:rPr lang="fi-FI" sz="1800" dirty="0" smtClean="0">
                <a:ea typeface="Calibri" panose="020F0502020204030204" pitchFamily="34" charset="0"/>
              </a:rPr>
              <a:t>koulutuksena</a:t>
            </a:r>
            <a:endParaRPr lang="fi-FI" sz="1800" dirty="0">
              <a:effectLst/>
              <a:ea typeface="Calibri" panose="020F0502020204030204" pitchFamily="34" charset="0"/>
            </a:endParaRPr>
          </a:p>
          <a:p>
            <a:pPr lvl="1">
              <a:lnSpc>
                <a:spcPct val="107000"/>
              </a:lnSpc>
            </a:pPr>
            <a:r>
              <a:rPr lang="fi-FI" sz="1800" dirty="0">
                <a:effectLst/>
                <a:ea typeface="Calibri" panose="020F0502020204030204" pitchFamily="34" charset="0"/>
              </a:rPr>
              <a:t>AMM-todistusvalintaa ei käytetä </a:t>
            </a:r>
            <a:r>
              <a:rPr lang="fi-FI" sz="1800" dirty="0" err="1">
                <a:effectLst/>
                <a:ea typeface="Calibri" panose="020F0502020204030204" pitchFamily="34" charset="0"/>
              </a:rPr>
              <a:t>eng.koulutusten</a:t>
            </a:r>
            <a:r>
              <a:rPr lang="fi-FI" sz="1800" dirty="0">
                <a:effectLst/>
                <a:ea typeface="Calibri" panose="020F0502020204030204" pitchFamily="34" charset="0"/>
              </a:rPr>
              <a:t> valinnoissa</a:t>
            </a:r>
          </a:p>
          <a:p>
            <a:pPr lvl="1">
              <a:lnSpc>
                <a:spcPct val="107000"/>
              </a:lnSpc>
            </a:pPr>
            <a:r>
              <a:rPr lang="fi-FI" sz="1800" dirty="0">
                <a:effectLst/>
                <a:ea typeface="Calibri" panose="020F0502020204030204" pitchFamily="34" charset="0"/>
              </a:rPr>
              <a:t>Valtakunnallisia muutoksia</a:t>
            </a:r>
          </a:p>
          <a:p>
            <a:pPr lvl="2">
              <a:lnSpc>
                <a:spcPct val="107000"/>
              </a:lnSpc>
            </a:pPr>
            <a:r>
              <a:rPr lang="fi-FI" sz="1800" dirty="0">
                <a:effectLst/>
                <a:ea typeface="Calibri" panose="020F0502020204030204" pitchFamily="34" charset="0"/>
              </a:rPr>
              <a:t>Uusi valtakunnallinen International UAS </a:t>
            </a:r>
            <a:r>
              <a:rPr lang="fi-FI" sz="1800" dirty="0" err="1">
                <a:effectLst/>
                <a:ea typeface="Calibri" panose="020F0502020204030204" pitchFamily="34" charset="0"/>
              </a:rPr>
              <a:t>Exam</a:t>
            </a:r>
            <a:r>
              <a:rPr lang="fi-FI" sz="1800" dirty="0">
                <a:effectLst/>
                <a:ea typeface="Calibri" panose="020F0502020204030204" pitchFamily="34" charset="0"/>
              </a:rPr>
              <a:t>: sähköinen kirjallinen koe (kutsutaan kaikki) + ryhmähaastattelu (kutsutaan 1.vaiheen läpäisseet)</a:t>
            </a:r>
          </a:p>
          <a:p>
            <a:pPr lvl="2">
              <a:lnSpc>
                <a:spcPct val="107000"/>
              </a:lnSpc>
            </a:pPr>
            <a:r>
              <a:rPr lang="fi-FI" sz="1800" dirty="0">
                <a:effectLst/>
                <a:ea typeface="Calibri" panose="020F0502020204030204" pitchFamily="34" charset="0"/>
              </a:rPr>
              <a:t>Kevään abit ja ammatilliseen perustutkintoon 17.5. mennessä valmistuvat mukana todistusvalinnoissa &gt; todistusvalinnat vasta toukokuun lopulla</a:t>
            </a:r>
          </a:p>
          <a:p>
            <a:pPr marL="342900" lvl="0" indent="-342900">
              <a:lnSpc>
                <a:spcPct val="107000"/>
              </a:lnSpc>
              <a:buFont typeface="Symbol" panose="05050102010706020507" pitchFamily="18" charset="2"/>
              <a:buChar char=""/>
            </a:pPr>
            <a:r>
              <a:rPr lang="fi-FI" sz="1800" dirty="0">
                <a:effectLst/>
                <a:ea typeface="Calibri" panose="020F0502020204030204" pitchFamily="34" charset="0"/>
              </a:rPr>
              <a:t>Suomenkieliset AMK-koulutukset</a:t>
            </a:r>
          </a:p>
          <a:p>
            <a:pPr lvl="1">
              <a:lnSpc>
                <a:spcPct val="107000"/>
              </a:lnSpc>
            </a:pPr>
            <a:r>
              <a:rPr lang="fi-FI" sz="1800" dirty="0">
                <a:effectLst/>
                <a:ea typeface="Calibri" panose="020F0502020204030204" pitchFamily="34" charset="0"/>
              </a:rPr>
              <a:t>Ei muutoksia valintaperusteisiin. </a:t>
            </a:r>
          </a:p>
          <a:p>
            <a:pPr lvl="1">
              <a:lnSpc>
                <a:spcPct val="107000"/>
              </a:lnSpc>
              <a:spcAft>
                <a:spcPts val="800"/>
              </a:spcAft>
            </a:pPr>
            <a:r>
              <a:rPr lang="fi-FI" sz="1800" dirty="0">
                <a:effectLst/>
                <a:ea typeface="Calibri" panose="020F0502020204030204" pitchFamily="34" charset="0"/>
              </a:rPr>
              <a:t>Uutuutena erillishaku (17.-31.1.2022) kemian lukio-opintojen pohjalta </a:t>
            </a:r>
            <a:r>
              <a:rPr lang="fi-FI" sz="1800" dirty="0" err="1" smtClean="0">
                <a:solidFill>
                  <a:schemeClr val="accent2">
                    <a:lumMod val="75000"/>
                  </a:schemeClr>
                </a:solidFill>
                <a:effectLst/>
                <a:ea typeface="Calibri" panose="020F0502020204030204" pitchFamily="34" charset="0"/>
                <a:hlinkClick r:id="rId3"/>
              </a:rPr>
              <a:t>bio</a:t>
            </a:r>
            <a:r>
              <a:rPr lang="fi-FI" sz="1800" dirty="0" smtClean="0">
                <a:solidFill>
                  <a:schemeClr val="accent2">
                    <a:lumMod val="75000"/>
                  </a:schemeClr>
                </a:solidFill>
                <a:effectLst/>
                <a:ea typeface="Calibri" panose="020F0502020204030204" pitchFamily="34" charset="0"/>
                <a:hlinkClick r:id="rId3"/>
              </a:rPr>
              <a:t>- ja kemiantekniikan insinööri AMK-koulutukseen.</a:t>
            </a:r>
            <a:r>
              <a:rPr lang="fi-FI" sz="1800" dirty="0" smtClean="0">
                <a:solidFill>
                  <a:schemeClr val="accent2">
                    <a:lumMod val="75000"/>
                  </a:schemeClr>
                </a:solidFill>
                <a:effectLst/>
                <a:ea typeface="Calibri" panose="020F0502020204030204" pitchFamily="34" charset="0"/>
              </a:rPr>
              <a:t> </a:t>
            </a:r>
            <a:r>
              <a:rPr lang="fi-FI" sz="1800" dirty="0">
                <a:effectLst/>
                <a:ea typeface="Calibri" panose="020F0502020204030204" pitchFamily="34" charset="0"/>
              </a:rPr>
              <a:t>Kynnysehtona </a:t>
            </a:r>
            <a:r>
              <a:rPr lang="fi-FI" sz="1800" dirty="0" smtClean="0">
                <a:effectLst/>
                <a:ea typeface="Calibri" panose="020F0502020204030204" pitchFamily="34" charset="0"/>
              </a:rPr>
              <a:t>5 </a:t>
            </a:r>
            <a:r>
              <a:rPr lang="fi-FI" sz="1800" dirty="0">
                <a:effectLst/>
                <a:ea typeface="Calibri" panose="020F0502020204030204" pitchFamily="34" charset="0"/>
              </a:rPr>
              <a:t>kemian kurssia vähintään 8,00 keskiarvolla.</a:t>
            </a:r>
          </a:p>
        </p:txBody>
      </p:sp>
    </p:spTree>
    <p:extLst>
      <p:ext uri="{BB962C8B-B14F-4D97-AF65-F5344CB8AC3E}">
        <p14:creationId xmlns:p14="http://schemas.microsoft.com/office/powerpoint/2010/main" val="23596768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Valintaperustemuutokset / ÅA 1/2</a:t>
            </a:r>
          </a:p>
        </p:txBody>
      </p:sp>
      <p:sp>
        <p:nvSpPr>
          <p:cNvPr id="5" name="Content Placeholder 3">
            <a:extLst>
              <a:ext uri="{FF2B5EF4-FFF2-40B4-BE49-F238E27FC236}">
                <a16:creationId xmlns:a16="http://schemas.microsoft.com/office/drawing/2014/main" id="{17C8034C-33AE-48B7-96EF-73C3D03B8361}"/>
              </a:ext>
            </a:extLst>
          </p:cNvPr>
          <p:cNvSpPr txBox="1">
            <a:spLocks/>
          </p:cNvSpPr>
          <p:nvPr/>
        </p:nvSpPr>
        <p:spPr>
          <a:xfrm>
            <a:off x="838200" y="1781021"/>
            <a:ext cx="5181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i-FI" dirty="0" smtClean="0"/>
              <a:t>Humanististen tieteiden, psykologian ja teologian tiedekunta</a:t>
            </a:r>
          </a:p>
          <a:p>
            <a:r>
              <a:rPr lang="fi-FI" dirty="0" smtClean="0"/>
              <a:t>Valintakoeyhteistyö laajentunut </a:t>
            </a:r>
            <a:r>
              <a:rPr lang="fi-FI" dirty="0" smtClean="0">
                <a:sym typeface="Wingdings" panose="05000000000000000000" pitchFamily="2" charset="2"/>
              </a:rPr>
              <a:t> kaikki kielet paitsi englanti mukana Åbo Akademin yhteisessä valintakokeessa </a:t>
            </a:r>
            <a:endParaRPr lang="sv-FI" dirty="0"/>
          </a:p>
        </p:txBody>
      </p:sp>
      <p:sp>
        <p:nvSpPr>
          <p:cNvPr id="6" name="Content Placeholder 4">
            <a:extLst>
              <a:ext uri="{FF2B5EF4-FFF2-40B4-BE49-F238E27FC236}">
                <a16:creationId xmlns:a16="http://schemas.microsoft.com/office/drawing/2014/main" id="{2F34DBC2-3D3F-4263-BDE1-2EB6FD15EA83}"/>
              </a:ext>
            </a:extLst>
          </p:cNvPr>
          <p:cNvSpPr txBox="1">
            <a:spLocks/>
          </p:cNvSpPr>
          <p:nvPr/>
        </p:nvSpPr>
        <p:spPr>
          <a:xfrm>
            <a:off x="6172200" y="1825625"/>
            <a:ext cx="5181600" cy="4351338"/>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FI" smtClean="0"/>
              <a:t>Kasvatustieteiden ja hyvinvointialojen tiedekunta</a:t>
            </a:r>
          </a:p>
          <a:p>
            <a:r>
              <a:rPr lang="fi-FI" smtClean="0">
                <a:solidFill>
                  <a:srgbClr val="242424"/>
                </a:solidFill>
              </a:rPr>
              <a:t>opettajakoulutus: pisteraja laskettu 57 --&gt; 45</a:t>
            </a:r>
          </a:p>
          <a:p>
            <a:r>
              <a:rPr lang="fi-FI" smtClean="0">
                <a:solidFill>
                  <a:srgbClr val="242424"/>
                </a:solidFill>
              </a:rPr>
              <a:t>ruotsinkielisissä opettajakoulutuksen hakukohteissa: varsinaisessa valinnassa huomioidaan vain soveltuvuuskokeen pisteet (aikaisemmin laskettu yhteispistemäärä todistus/valintakoe + soveltuvuuskoe)</a:t>
            </a:r>
            <a:endParaRPr lang="fi-FI" dirty="0">
              <a:solidFill>
                <a:srgbClr val="242424"/>
              </a:solidFill>
            </a:endParaRPr>
          </a:p>
        </p:txBody>
      </p:sp>
    </p:spTree>
    <p:extLst>
      <p:ext uri="{BB962C8B-B14F-4D97-AF65-F5344CB8AC3E}">
        <p14:creationId xmlns:p14="http://schemas.microsoft.com/office/powerpoint/2010/main" val="10231571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Valintaperustemuutokset / ÅA 2/2</a:t>
            </a:r>
          </a:p>
        </p:txBody>
      </p:sp>
      <p:sp>
        <p:nvSpPr>
          <p:cNvPr id="5" name="Content Placeholder 3">
            <a:extLst>
              <a:ext uri="{FF2B5EF4-FFF2-40B4-BE49-F238E27FC236}">
                <a16:creationId xmlns:a16="http://schemas.microsoft.com/office/drawing/2014/main" id="{6AD78317-BBF2-4568-8022-EF555B7D5EF8}"/>
              </a:ext>
            </a:extLst>
          </p:cNvPr>
          <p:cNvSpPr>
            <a:spLocks noGrp="1"/>
          </p:cNvSpPr>
          <p:nvPr>
            <p:ph sz="half" idx="1"/>
          </p:nvPr>
        </p:nvSpPr>
        <p:spPr>
          <a:xfrm>
            <a:off x="838200" y="1825625"/>
            <a:ext cx="5181600" cy="4351338"/>
          </a:xfrm>
        </p:spPr>
        <p:txBody>
          <a:bodyPr/>
          <a:lstStyle/>
          <a:p>
            <a:pPr marL="0" indent="0">
              <a:buNone/>
            </a:pPr>
            <a:r>
              <a:rPr lang="sv-FI" dirty="0" err="1"/>
              <a:t>Luonnontieteiden</a:t>
            </a:r>
            <a:r>
              <a:rPr lang="sv-FI" dirty="0"/>
              <a:t> ja </a:t>
            </a:r>
            <a:r>
              <a:rPr lang="sv-FI" dirty="0" err="1"/>
              <a:t>tekniikan</a:t>
            </a:r>
            <a:r>
              <a:rPr lang="sv-FI" dirty="0"/>
              <a:t> </a:t>
            </a:r>
            <a:r>
              <a:rPr lang="sv-FI" dirty="0" err="1"/>
              <a:t>tiedekunta</a:t>
            </a:r>
            <a:endParaRPr lang="sv-FI" dirty="0"/>
          </a:p>
          <a:p>
            <a:r>
              <a:rPr lang="sv-FI" dirty="0"/>
              <a:t>DIA </a:t>
            </a:r>
            <a:r>
              <a:rPr lang="sv-FI" dirty="0" err="1"/>
              <a:t>hakukohteissa</a:t>
            </a:r>
            <a:r>
              <a:rPr lang="sv-FI" dirty="0"/>
              <a:t> (kemi- och processteknik </a:t>
            </a:r>
            <a:r>
              <a:rPr lang="sv-FI" dirty="0" err="1"/>
              <a:t>sekä</a:t>
            </a:r>
            <a:r>
              <a:rPr lang="sv-FI" dirty="0"/>
              <a:t> datateknik) </a:t>
            </a:r>
            <a:r>
              <a:rPr lang="sv-FI" dirty="0" err="1"/>
              <a:t>todistusvalinnan</a:t>
            </a:r>
            <a:r>
              <a:rPr lang="sv-FI" dirty="0"/>
              <a:t> </a:t>
            </a:r>
            <a:r>
              <a:rPr lang="sv-FI" dirty="0" err="1"/>
              <a:t>kiintiö</a:t>
            </a:r>
            <a:r>
              <a:rPr lang="sv-FI" dirty="0"/>
              <a:t> </a:t>
            </a:r>
            <a:r>
              <a:rPr lang="sv-FI" dirty="0" err="1"/>
              <a:t>nostettu</a:t>
            </a:r>
            <a:r>
              <a:rPr lang="sv-FI" dirty="0"/>
              <a:t> 80</a:t>
            </a:r>
            <a:r>
              <a:rPr lang="sv-FI" dirty="0" smtClean="0"/>
              <a:t>%:</a:t>
            </a:r>
            <a:r>
              <a:rPr lang="sv-FI" dirty="0" err="1" smtClean="0"/>
              <a:t>iin</a:t>
            </a:r>
            <a:endParaRPr lang="sv-FI" dirty="0"/>
          </a:p>
          <a:p>
            <a:r>
              <a:rPr lang="sv-FI" dirty="0" err="1"/>
              <a:t>Uudistettu</a:t>
            </a:r>
            <a:r>
              <a:rPr lang="sv-FI" dirty="0"/>
              <a:t> </a:t>
            </a:r>
            <a:r>
              <a:rPr lang="sv-FI" dirty="0" err="1"/>
              <a:t>avoimen</a:t>
            </a:r>
            <a:r>
              <a:rPr lang="sv-FI" dirty="0"/>
              <a:t> </a:t>
            </a:r>
            <a:r>
              <a:rPr lang="sv-FI" dirty="0" err="1"/>
              <a:t>väylä</a:t>
            </a:r>
            <a:r>
              <a:rPr lang="sv-FI" dirty="0"/>
              <a:t> </a:t>
            </a:r>
            <a:r>
              <a:rPr lang="sv-FI" dirty="0" err="1"/>
              <a:t>biotieteisiin</a:t>
            </a:r>
            <a:r>
              <a:rPr lang="sv-FI" dirty="0"/>
              <a:t> ja </a:t>
            </a:r>
            <a:r>
              <a:rPr lang="sv-FI" dirty="0" err="1"/>
              <a:t>luonnontieteisiin</a:t>
            </a:r>
            <a:endParaRPr lang="sv-FI" dirty="0"/>
          </a:p>
        </p:txBody>
      </p:sp>
      <p:sp>
        <p:nvSpPr>
          <p:cNvPr id="6" name="Content Placeholder 4">
            <a:extLst>
              <a:ext uri="{FF2B5EF4-FFF2-40B4-BE49-F238E27FC236}">
                <a16:creationId xmlns:a16="http://schemas.microsoft.com/office/drawing/2014/main" id="{F67B3971-CE67-4016-86CA-39E18F386D8E}"/>
              </a:ext>
            </a:extLst>
          </p:cNvPr>
          <p:cNvSpPr txBox="1">
            <a:spLocks/>
          </p:cNvSpPr>
          <p:nvPr/>
        </p:nvSpPr>
        <p:spPr>
          <a:xfrm>
            <a:off x="6172200" y="1825625"/>
            <a:ext cx="5181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FI" smtClean="0"/>
              <a:t>Yhteiskuntatieteiden ja kauppatieteiden tiedekunta</a:t>
            </a:r>
          </a:p>
          <a:p>
            <a:r>
              <a:rPr lang="sv-FI" smtClean="0"/>
              <a:t>Oikeusnotaarin koulutusohjelman valintakokeen </a:t>
            </a:r>
            <a:r>
              <a:rPr lang="sv-FI" b="1" smtClean="0"/>
              <a:t>uusi B-osio </a:t>
            </a:r>
            <a:r>
              <a:rPr lang="sv-FI" smtClean="0"/>
              <a:t>yhteisen ÅA-kokeen lisäksi</a:t>
            </a:r>
            <a:endParaRPr lang="sv-FI" dirty="0"/>
          </a:p>
        </p:txBody>
      </p:sp>
    </p:spTree>
    <p:extLst>
      <p:ext uri="{BB962C8B-B14F-4D97-AF65-F5344CB8AC3E}">
        <p14:creationId xmlns:p14="http://schemas.microsoft.com/office/powerpoint/2010/main" val="7951651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3605</TotalTime>
  <Words>2608</Words>
  <Application>Microsoft Office PowerPoint</Application>
  <PresentationFormat>Widescreen</PresentationFormat>
  <Paragraphs>157</Paragraphs>
  <Slides>21</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&amp;quot</vt:lpstr>
      <vt:lpstr>Arial</vt:lpstr>
      <vt:lpstr>Calibri</vt:lpstr>
      <vt:lpstr>Symbol</vt:lpstr>
      <vt:lpstr>Wingdings</vt:lpstr>
      <vt:lpstr>Office Theme</vt:lpstr>
      <vt:lpstr>Turun korkeakoulujen Opoinfo</vt:lpstr>
      <vt:lpstr>Ohjelma</vt:lpstr>
      <vt:lpstr>Tulevat valintaperustemuutokset </vt:lpstr>
      <vt:lpstr>Valintaperustemuutokset / Humak</vt:lpstr>
      <vt:lpstr>Valintaperustemuutokset / TY 1/2</vt:lpstr>
      <vt:lpstr>Valintaperustemuutokset / TY 2/2</vt:lpstr>
      <vt:lpstr>Valintaperustemuutokset / Turku AMK</vt:lpstr>
      <vt:lpstr>Valintaperustemuutokset / ÅA 1/2</vt:lpstr>
      <vt:lpstr>Valintaperustemuutokset / ÅA 2/2</vt:lpstr>
      <vt:lpstr>Tulevat valintaperustemuutokset </vt:lpstr>
      <vt:lpstr>Yleistä</vt:lpstr>
      <vt:lpstr>Todistusvalinta 1/3</vt:lpstr>
      <vt:lpstr>Todistusvalinta 2/3</vt:lpstr>
      <vt:lpstr>Todistusvalinta 3/3</vt:lpstr>
      <vt:lpstr>Kielitaitovaatimukset 1/2</vt:lpstr>
      <vt:lpstr>Kielitaitovaatimukset 2/2</vt:lpstr>
      <vt:lpstr>Koronan vaikutukset korkeakoulujen opiskelijavalintoihin ja opetusjärjestelyihin</vt:lpstr>
      <vt:lpstr>Työllistyminen 1/2</vt:lpstr>
      <vt:lpstr>Työllistyminen 2/2</vt:lpstr>
      <vt:lpstr>Muuta</vt:lpstr>
      <vt:lpstr>Kiitokset!</vt:lpstr>
    </vt:vector>
  </TitlesOfParts>
  <Company>University of Turku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 Kähkönen</dc:creator>
  <cp:lastModifiedBy>Mari Kähkönen</cp:lastModifiedBy>
  <cp:revision>48</cp:revision>
  <dcterms:created xsi:type="dcterms:W3CDTF">2020-10-30T08:11:29Z</dcterms:created>
  <dcterms:modified xsi:type="dcterms:W3CDTF">2021-11-10T06:55:45Z</dcterms:modified>
</cp:coreProperties>
</file>