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4" r:id="rId3"/>
    <p:sldId id="272" r:id="rId4"/>
    <p:sldId id="278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40" autoAdjust="0"/>
  </p:normalViewPr>
  <p:slideViewPr>
    <p:cSldViewPr snapToGrid="0" showGuides="1">
      <p:cViewPr varScale="1">
        <p:scale>
          <a:sx n="89" d="100"/>
          <a:sy n="89" d="100"/>
        </p:scale>
        <p:origin x="41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2.363"/>
    </inkml:context>
    <inkml:brush xml:id="br0">
      <inkml:brushProperty name="height" value="0.053" units="cm"/>
    </inkml:brush>
  </inkml:definitions>
  <inkml:trace contextRef="#ctx0" brushRef="#br0">1 1 4162 0 0,'0'0'1152'0'0,"0"0"-447"0"0,0 0 47 0 0,0 0-80 0 0,0 0-463 0 0,0 0-209 0 0,31 0 0 0 0,-31 0 0 0 0,0 0-257 0 0,0 0-1023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2289 0 0,'0'0'176'0'0,"0"0"-160"0"0,0 0 48 0 0,0 0-240 0 0,0 0-2017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7260-96AC-4331-A420-F0B128CC463E}" type="datetimeFigureOut">
              <a:rPr lang="fi-FI" smtClean="0"/>
              <a:t>8.11.2019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30BA-0CC1-40AB-AE80-2F533EB157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18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A30BA-0CC1-40AB-AE80-2F533EB1574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30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2">
            <a:extLst>
              <a:ext uri="{FF2B5EF4-FFF2-40B4-BE49-F238E27FC236}">
                <a16:creationId xmlns="" xmlns:a16="http://schemas.microsoft.com/office/drawing/2014/main" id="{B08D2941-A7E5-4C26-B320-579010B60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018" y="4745772"/>
            <a:ext cx="7480852" cy="3280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fi-FI" dirty="0"/>
              <a:t>Luennoitsija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60" y="5137588"/>
            <a:ext cx="3190045" cy="1294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8.11.2019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otsikko 2">
            <a:extLst>
              <a:ext uri="{FF2B5EF4-FFF2-40B4-BE49-F238E27FC236}">
                <a16:creationId xmlns=""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Alaotsikko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=""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148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sp>
        <p:nvSpPr>
          <p:cNvPr id="6" name="Otsikko 1">
            <a:extLst>
              <a:ext uri="{FF2B5EF4-FFF2-40B4-BE49-F238E27FC236}">
                <a16:creationId xmlns=""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=""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435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sp>
        <p:nvSpPr>
          <p:cNvPr id="6" name="Otsikko 1">
            <a:extLst>
              <a:ext uri="{FF2B5EF4-FFF2-40B4-BE49-F238E27FC236}">
                <a16:creationId xmlns=""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=""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573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678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sp>
        <p:nvSpPr>
          <p:cNvPr id="6" name="Otsikko 1">
            <a:extLst>
              <a:ext uri="{FF2B5EF4-FFF2-40B4-BE49-F238E27FC236}">
                <a16:creationId xmlns=""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=""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677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sp>
        <p:nvSpPr>
          <p:cNvPr id="6" name="Otsikko 1">
            <a:extLst>
              <a:ext uri="{FF2B5EF4-FFF2-40B4-BE49-F238E27FC236}">
                <a16:creationId xmlns=""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=""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980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sp>
        <p:nvSpPr>
          <p:cNvPr id="6" name="Otsikko 1">
            <a:extLst>
              <a:ext uri="{FF2B5EF4-FFF2-40B4-BE49-F238E27FC236}">
                <a16:creationId xmlns=""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=""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63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4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66945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4735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685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Välilehden </a:t>
            </a:r>
            <a:br>
              <a:rPr lang="fi-FI" dirty="0" smtClean="0"/>
            </a:br>
            <a:r>
              <a:rPr lang="fi-FI" dirty="0" smtClean="0"/>
              <a:t>otsikko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6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s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n paikkamerkki 12">
            <a:extLst>
              <a:ext uri="{FF2B5EF4-FFF2-40B4-BE49-F238E27FC236}">
                <a16:creationId xmlns=""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fi-FI" dirty="0"/>
              <a:t>Luennoitsija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Käsinkirjoitus 13">
                <a:extLst>
                  <a:ext uri="{FF2B5EF4-FFF2-40B4-BE49-F238E27FC236}">
                    <a16:creationId xmlns="" xmlns:a16="http://schemas.microsoft.com/office/drawing/2014/main" id="{CEC5EDC0-A0E0-4F47-928F-B20B8076E634}"/>
                  </a:ext>
                </a:extLst>
              </p14:cNvPr>
              <p14:cNvContentPartPr/>
              <p14:nvPr userDrawn="1"/>
            </p14:nvContentPartPr>
            <p14:xfrm>
              <a:off x="2731856" y="4694400"/>
              <a:ext cx="11520" cy="36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CEC5EDC0-A0E0-4F47-928F-B20B8076E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2496" y="4685040"/>
                <a:ext cx="30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Käsinkirjoitus 14">
                <a:extLst>
                  <a:ext uri="{FF2B5EF4-FFF2-40B4-BE49-F238E27FC236}">
                    <a16:creationId xmlns="" xmlns:a16="http://schemas.microsoft.com/office/drawing/2014/main" id="{469EDAD8-DE64-4AA1-99EB-7E6A49453D5D}"/>
                  </a:ext>
                </a:extLst>
              </p14:cNvPr>
              <p14:cNvContentPartPr/>
              <p14:nvPr userDrawn="1"/>
            </p14:nvContentPartPr>
            <p14:xfrm>
              <a:off x="2642576" y="4739040"/>
              <a:ext cx="360" cy="36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469EDAD8-DE64-4AA1-99EB-7E6A49453D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3936" y="473040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37588"/>
            <a:ext cx="3192434" cy="1294153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8.11.2019</a:t>
            </a:fld>
            <a:endParaRPr lang="fi-FI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otsikko 2">
            <a:extLst>
              <a:ext uri="{FF2B5EF4-FFF2-40B4-BE49-F238E27FC236}">
                <a16:creationId xmlns=""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Alaotsikko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=""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443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Välilehden 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Välilehden 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4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Välilehden 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6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9" y="2254251"/>
            <a:ext cx="5795784" cy="2349500"/>
          </a:xfrm>
          <a:prstGeom prst="rect">
            <a:avLst/>
          </a:prstGeom>
        </p:spPr>
      </p:pic>
      <p:sp>
        <p:nvSpPr>
          <p:cNvPr id="4" name="Alaotsikko 2">
            <a:extLst>
              <a:ext uri="{FF2B5EF4-FFF2-40B4-BE49-F238E27FC236}">
                <a16:creationId xmlns=""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574" y="4831894"/>
            <a:ext cx="7480852" cy="50567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5" name="Tekstin paikkamerkki 12">
            <a:extLst>
              <a:ext uri="{FF2B5EF4-FFF2-40B4-BE49-F238E27FC236}">
                <a16:creationId xmlns=""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6654" y="5491071"/>
            <a:ext cx="7478692" cy="327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91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9" y="2254251"/>
            <a:ext cx="5795784" cy="2349500"/>
          </a:xfrm>
          <a:prstGeom prst="rect">
            <a:avLst/>
          </a:prstGeom>
        </p:spPr>
      </p:pic>
      <p:sp>
        <p:nvSpPr>
          <p:cNvPr id="4" name="Alaotsikko 2">
            <a:extLst>
              <a:ext uri="{FF2B5EF4-FFF2-40B4-BE49-F238E27FC236}">
                <a16:creationId xmlns=""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574" y="4831894"/>
            <a:ext cx="7480852" cy="50567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5" name="Tekstin paikkamerkki 12">
            <a:extLst>
              <a:ext uri="{FF2B5EF4-FFF2-40B4-BE49-F238E27FC236}">
                <a16:creationId xmlns=""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6654" y="5491071"/>
            <a:ext cx="7478692" cy="327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87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 dirty="0" smtClean="0"/>
          </a:p>
        </p:txBody>
      </p:sp>
      <p:sp>
        <p:nvSpPr>
          <p:cNvPr id="13" name="Tekstin paikkamerkki 12">
            <a:extLst>
              <a:ext uri="{FF2B5EF4-FFF2-40B4-BE49-F238E27FC236}">
                <a16:creationId xmlns=""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37588"/>
            <a:ext cx="3192434" cy="129415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8.11.2019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00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=""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8.11.2019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02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mus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8.11.2019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=""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04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8.11.2019</a:t>
            </a:fld>
            <a:endParaRPr lang="fi-FI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isällön paikkamerkki 2">
            <a:extLst>
              <a:ext uri="{FF2B5EF4-FFF2-40B4-BE49-F238E27FC236}">
                <a16:creationId xmlns=""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4932000" cy="40698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7" name="Sisällön paikkamerkki 2">
            <a:extLst>
              <a:ext uri="{FF2B5EF4-FFF2-40B4-BE49-F238E27FC236}">
                <a16:creationId xmlns=""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1057" y="1825625"/>
            <a:ext cx="4932000" cy="40698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575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8.11.2019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83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8.11.2019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32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ngr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91800999-EDA5-4B6B-8344-7EB1B35B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00" y="1673225"/>
            <a:ext cx="4780800" cy="3511550"/>
          </a:xfrm>
        </p:spPr>
        <p:txBody>
          <a:bodyPr>
            <a:normAutofit/>
          </a:bodyPr>
          <a:lstStyle>
            <a:lvl1pPr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=""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72000" y="1227388"/>
            <a:ext cx="4534256" cy="440322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64" y="2075205"/>
            <a:ext cx="1757071" cy="2707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8.11.2019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357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40BC-9B28-4ACE-B7B8-D3C83187B980}" type="datetimeFigureOut">
              <a:rPr lang="fi-FI" smtClean="0"/>
              <a:t>8.11.2019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67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79" r:id="rId7"/>
    <p:sldLayoutId id="214748367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80" r:id="rId16"/>
    <p:sldLayoutId id="2147483682" r:id="rId17"/>
    <p:sldLayoutId id="2147483681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83" r:id="rId2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6000" dirty="0"/>
              <a:t>Yhteiskuntatieteellinen tiedekunta</a:t>
            </a:r>
            <a:r>
              <a:rPr lang="fi-FI" sz="7200" dirty="0"/>
              <a:t/>
            </a:r>
            <a:br>
              <a:rPr lang="fi-FI" sz="7200" dirty="0"/>
            </a:br>
            <a:r>
              <a:rPr lang="fi-FI" sz="7200" dirty="0"/>
              <a:t/>
            </a:r>
            <a:br>
              <a:rPr lang="fi-FI" sz="7200" dirty="0"/>
            </a:br>
            <a:endParaRPr lang="fi-FI" sz="7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42586" y="5237018"/>
            <a:ext cx="5549406" cy="1404850"/>
          </a:xfrm>
        </p:spPr>
        <p:txBody>
          <a:bodyPr>
            <a:noAutofit/>
          </a:bodyPr>
          <a:lstStyle/>
          <a:p>
            <a:r>
              <a:rPr lang="fi-FI" dirty="0"/>
              <a:t>ABI-päivä </a:t>
            </a:r>
            <a:r>
              <a:rPr lang="fi-FI" dirty="0" smtClean="0"/>
              <a:t>8.11.2019</a:t>
            </a:r>
            <a:endParaRPr lang="fi-FI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t="22828"/>
          <a:stretch/>
        </p:blipFill>
        <p:spPr>
          <a:xfrm>
            <a:off x="868018" y="2037068"/>
            <a:ext cx="10484972" cy="30362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279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006337"/>
          </a:xfrm>
        </p:spPr>
        <p:txBody>
          <a:bodyPr/>
          <a:lstStyle/>
          <a:p>
            <a:r>
              <a:rPr lang="fi-FI" sz="4400" dirty="0" smtClean="0"/>
              <a:t>Yhteiskuntatieteellisen hakukohteet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flipV="1">
            <a:off x="1078028" y="6122504"/>
            <a:ext cx="3268685" cy="53009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 fontScale="25000" lnSpcReduction="20000"/>
          </a:bodyPr>
          <a:lstStyle/>
          <a:p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8323880" y="2156750"/>
            <a:ext cx="4620407" cy="2603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fi-FI" sz="1600" dirty="0" smtClean="0"/>
          </a:p>
        </p:txBody>
      </p:sp>
      <p:sp>
        <p:nvSpPr>
          <p:cNvPr id="2" name="Flowchart: Alternate Process 1"/>
          <p:cNvSpPr/>
          <p:nvPr/>
        </p:nvSpPr>
        <p:spPr>
          <a:xfrm>
            <a:off x="633662" y="1828799"/>
            <a:ext cx="10589395" cy="3947161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200" dirty="0"/>
              <a:t>Filosofia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200" dirty="0"/>
              <a:t>Poliittinen historia ja valtio-oppi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200" dirty="0"/>
              <a:t>Sosiaalitieteet: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i-FI" sz="3200" dirty="0"/>
              <a:t>Sosiologia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i-FI" sz="3200" dirty="0"/>
              <a:t>Sosiaalipolitiikka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i-FI" sz="3200" dirty="0"/>
              <a:t>Taloussosiologia</a:t>
            </a:r>
          </a:p>
          <a:p>
            <a:pPr algn="ctr"/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665720" y="2156750"/>
            <a:ext cx="3672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Psykologia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Logopedia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Sosiaalityö</a:t>
            </a:r>
          </a:p>
          <a:p>
            <a:endParaRPr lang="fi-FI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8028" y="127008"/>
            <a:ext cx="10145029" cy="1252538"/>
          </a:xfrm>
        </p:spPr>
        <p:txBody>
          <a:bodyPr/>
          <a:lstStyle/>
          <a:p>
            <a:r>
              <a:rPr lang="fi-FI" dirty="0" smtClean="0"/>
              <a:t>Haku kohteisiin     </a:t>
            </a:r>
            <a:r>
              <a:rPr lang="fi-FI" dirty="0" smtClean="0">
                <a:sym typeface="Wingdings" panose="05000000000000000000" pitchFamily="2" charset="2"/>
              </a:rPr>
              <a:t>    opintopolku.fi</a:t>
            </a:r>
            <a:endParaRPr lang="fi-FI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774885"/>
              </p:ext>
            </p:extLst>
          </p:nvPr>
        </p:nvGraphicFramePr>
        <p:xfrm>
          <a:off x="1078028" y="1674162"/>
          <a:ext cx="8799784" cy="4103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946">
                  <a:extLst>
                    <a:ext uri="{9D8B030D-6E8A-4147-A177-3AD203B41FA5}">
                      <a16:colId xmlns="" xmlns:a16="http://schemas.microsoft.com/office/drawing/2014/main" val="3966490820"/>
                    </a:ext>
                  </a:extLst>
                </a:gridCol>
                <a:gridCol w="2199946">
                  <a:extLst>
                    <a:ext uri="{9D8B030D-6E8A-4147-A177-3AD203B41FA5}">
                      <a16:colId xmlns="" xmlns:a16="http://schemas.microsoft.com/office/drawing/2014/main" val="2854550404"/>
                    </a:ext>
                  </a:extLst>
                </a:gridCol>
                <a:gridCol w="2199946">
                  <a:extLst>
                    <a:ext uri="{9D8B030D-6E8A-4147-A177-3AD203B41FA5}">
                      <a16:colId xmlns="" xmlns:a16="http://schemas.microsoft.com/office/drawing/2014/main" val="614362028"/>
                    </a:ext>
                  </a:extLst>
                </a:gridCol>
                <a:gridCol w="2199946">
                  <a:extLst>
                    <a:ext uri="{9D8B030D-6E8A-4147-A177-3AD203B41FA5}">
                      <a16:colId xmlns="" xmlns:a16="http://schemas.microsoft.com/office/drawing/2014/main" val="3199749674"/>
                    </a:ext>
                  </a:extLst>
                </a:gridCol>
              </a:tblGrid>
              <a:tr h="1106754"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Aine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Todistuksella</a:t>
                      </a:r>
                      <a:r>
                        <a:rPr lang="fi-FI" sz="2000" baseline="0" dirty="0" smtClean="0"/>
                        <a:t> valittavien osuus (%)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Ensikertalaisten</a:t>
                      </a:r>
                      <a:r>
                        <a:rPr lang="fi-FI" sz="2000" baseline="0" dirty="0" smtClean="0"/>
                        <a:t> osuus valittavista (%)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Ennakko-materiaalia</a:t>
                      </a:r>
                      <a:endParaRPr lang="fi-FI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48857752"/>
                  </a:ext>
                </a:extLst>
              </a:tr>
              <a:tr h="397519"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Filosofia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51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Kyllä</a:t>
                      </a:r>
                      <a:endParaRPr lang="fi-FI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95267929"/>
                  </a:ext>
                </a:extLst>
              </a:tr>
              <a:tr h="1009087">
                <a:tc>
                  <a:txBody>
                    <a:bodyPr/>
                    <a:lstStyle/>
                    <a:p>
                      <a:pPr algn="ctr"/>
                      <a:r>
                        <a:rPr lang="fi-FI" sz="2000" baseline="0" dirty="0" smtClean="0"/>
                        <a:t>Poliittinen historia ja valtio-oppi</a:t>
                      </a:r>
                      <a:endParaRPr lang="fi-FI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baseline="0" dirty="0" smtClean="0"/>
                        <a:t>51</a:t>
                      </a:r>
                      <a:endParaRPr lang="fi-FI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baseline="0" dirty="0" smtClean="0"/>
                        <a:t>70</a:t>
                      </a:r>
                      <a:endParaRPr lang="fi-FI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baseline="0" dirty="0" smtClean="0"/>
                        <a:t>Kyllä</a:t>
                      </a:r>
                      <a:endParaRPr lang="fi-FI" sz="20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31945598"/>
                  </a:ext>
                </a:extLst>
              </a:tr>
              <a:tr h="397519"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Sosiaalitieteet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51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70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Kyllä</a:t>
                      </a:r>
                      <a:endParaRPr lang="fi-FI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45004620"/>
                  </a:ext>
                </a:extLst>
              </a:tr>
              <a:tr h="397519"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Psykologia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60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70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Kyllä</a:t>
                      </a:r>
                      <a:endParaRPr lang="fi-FI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04173571"/>
                  </a:ext>
                </a:extLst>
              </a:tr>
              <a:tr h="397519"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Logopedia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70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70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Ei</a:t>
                      </a:r>
                      <a:endParaRPr lang="fi-FI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32867757"/>
                  </a:ext>
                </a:extLst>
              </a:tr>
              <a:tr h="397519"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Sosiaalityö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51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70</a:t>
                      </a:r>
                      <a:endParaRPr lang="fi-FI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Kyllä</a:t>
                      </a:r>
                      <a:endParaRPr lang="fi-FI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6878683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75241" y="2149577"/>
            <a:ext cx="6343190" cy="760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fi-FI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5070763" y="799302"/>
            <a:ext cx="980902" cy="580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0323" y="134605"/>
            <a:ext cx="10145029" cy="1252538"/>
          </a:xfrm>
        </p:spPr>
        <p:txBody>
          <a:bodyPr/>
          <a:lstStyle/>
          <a:p>
            <a:r>
              <a:rPr lang="fi-FI" dirty="0" smtClean="0"/>
              <a:t>Valintakokeisiin valmistautuminen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185750"/>
              </p:ext>
            </p:extLst>
          </p:nvPr>
        </p:nvGraphicFramePr>
        <p:xfrm>
          <a:off x="8336279" y="1602160"/>
          <a:ext cx="3627121" cy="282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829">
                  <a:extLst>
                    <a:ext uri="{9D8B030D-6E8A-4147-A177-3AD203B41FA5}">
                      <a16:colId xmlns="" xmlns:a16="http://schemas.microsoft.com/office/drawing/2014/main" val="1084269811"/>
                    </a:ext>
                  </a:extLst>
                </a:gridCol>
                <a:gridCol w="1320292">
                  <a:extLst>
                    <a:ext uri="{9D8B030D-6E8A-4147-A177-3AD203B41FA5}">
                      <a16:colId xmlns="" xmlns:a16="http://schemas.microsoft.com/office/drawing/2014/main" val="3846736137"/>
                    </a:ext>
                  </a:extLst>
                </a:gridCol>
              </a:tblGrid>
              <a:tr h="38116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Hakukohde</a:t>
                      </a:r>
                      <a:endParaRPr lang="fi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Valintakoe</a:t>
                      </a:r>
                      <a:endParaRPr lang="fi-FI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00902890"/>
                  </a:ext>
                </a:extLst>
              </a:tr>
              <a:tr h="38116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Logopedia</a:t>
                      </a:r>
                      <a:endParaRPr lang="fi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18.5.2020</a:t>
                      </a:r>
                      <a:endParaRPr lang="fi-FI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98943699"/>
                  </a:ext>
                </a:extLst>
              </a:tr>
              <a:tr h="38116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Psykologia</a:t>
                      </a:r>
                      <a:endParaRPr lang="fi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20.5.2020</a:t>
                      </a:r>
                      <a:endParaRPr lang="fi-FI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24059921"/>
                  </a:ext>
                </a:extLst>
              </a:tr>
              <a:tr h="38116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Sosiaalitieteet</a:t>
                      </a:r>
                      <a:endParaRPr lang="fi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29.5.2020</a:t>
                      </a:r>
                      <a:endParaRPr lang="fi-FI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69087677"/>
                  </a:ext>
                </a:extLst>
              </a:tr>
              <a:tr h="649029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Sosiaalityö,</a:t>
                      </a:r>
                      <a:r>
                        <a:rPr lang="fi-FI" baseline="0" dirty="0" smtClean="0"/>
                        <a:t> poliittinen historia ja valtio-oppi</a:t>
                      </a:r>
                      <a:endParaRPr lang="fi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1.6.2020</a:t>
                      </a:r>
                      <a:endParaRPr lang="fi-FI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34757095"/>
                  </a:ext>
                </a:extLst>
              </a:tr>
              <a:tr h="38116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Filosofia</a:t>
                      </a:r>
                      <a:endParaRPr lang="fi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3.6.2020</a:t>
                      </a:r>
                      <a:endParaRPr lang="fi-FI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611983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0323" y="1674339"/>
            <a:ext cx="7723597" cy="29920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Valintakokeet järjestetään 18.5.–3.6.2020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Ennakkomateriaalit julkaistaan n. kuukausi ennen valintakoetta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Ylioppilaskirjoitusten tulokset julkaistaan toukokuun puolessavälissä</a:t>
            </a:r>
          </a:p>
          <a:p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Yhteishaun todistusvalinnan tulokset julkaistaan viimeistään 27.5.2020</a:t>
            </a:r>
          </a:p>
          <a:p>
            <a:endParaRPr lang="fi-FI" sz="2000" dirty="0"/>
          </a:p>
        </p:txBody>
      </p:sp>
      <p:sp>
        <p:nvSpPr>
          <p:cNvPr id="2" name="Right Arrow 1"/>
          <p:cNvSpPr/>
          <p:nvPr/>
        </p:nvSpPr>
        <p:spPr>
          <a:xfrm>
            <a:off x="621703" y="5104307"/>
            <a:ext cx="1553854" cy="789432"/>
          </a:xfrm>
          <a:prstGeom prst="rightArrow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/>
          <p:cNvSpPr/>
          <p:nvPr/>
        </p:nvSpPr>
        <p:spPr>
          <a:xfrm>
            <a:off x="2356908" y="4524376"/>
            <a:ext cx="7486888" cy="1949293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2000" b="1" dirty="0"/>
              <a:t>Valmistaudu joka tapauksessa </a:t>
            </a:r>
            <a:r>
              <a:rPr lang="fi-FI" sz="2000" b="1" dirty="0" smtClean="0"/>
              <a:t>valintakokeisiin</a:t>
            </a:r>
            <a:endParaRPr lang="fi-FI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2000" b="1" dirty="0"/>
              <a:t>Tarkista todistusvalinnan </a:t>
            </a:r>
            <a:r>
              <a:rPr lang="fi-FI" sz="2000" b="1" dirty="0" smtClean="0"/>
              <a:t>tulos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2000" b="1" dirty="0" smtClean="0"/>
              <a:t>Valintakokeeseen ei tule erillistä kutsua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3646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TU-201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8C8D2"/>
      </a:accent1>
      <a:accent2>
        <a:srgbClr val="9063CD"/>
      </a:accent2>
      <a:accent3>
        <a:srgbClr val="ADCB00"/>
      </a:accent3>
      <a:accent4>
        <a:srgbClr val="F8485E"/>
      </a:accent4>
      <a:accent5>
        <a:srgbClr val="868686"/>
      </a:accent5>
      <a:accent6>
        <a:srgbClr val="D9D9D9"/>
      </a:accent6>
      <a:hlink>
        <a:srgbClr val="9063CD"/>
      </a:hlink>
      <a:folHlink>
        <a:srgbClr val="9063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u-powerpoint-pohja-fi.pptx" id="{313CABB6-FB37-474A-B8DD-C831C337203F}" vid="{3A29670A-09DF-473B-AC4C-5C4C168526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utu-powerpoint-pohja-fi</Template>
  <TotalTime>494</TotalTime>
  <Words>113</Words>
  <Application>Microsoft Office PowerPoint</Application>
  <PresentationFormat>Widescreen</PresentationFormat>
  <Paragraphs>64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Office Theme</vt:lpstr>
      <vt:lpstr>Yhteiskuntatieteellinen tiedekunta  </vt:lpstr>
      <vt:lpstr>Yhteiskuntatieteellisen hakukohteet</vt:lpstr>
      <vt:lpstr>Haku kohteisiin         opintopolku.fi</vt:lpstr>
      <vt:lpstr>Valintakokeisiin valmistautuminen</vt:lpstr>
    </vt:vector>
  </TitlesOfParts>
  <Company>University of Turku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Emmi Saari</dc:creator>
  <cp:lastModifiedBy>Hanna Erola</cp:lastModifiedBy>
  <cp:revision>43</cp:revision>
  <dcterms:created xsi:type="dcterms:W3CDTF">2019-11-06T10:45:00Z</dcterms:created>
  <dcterms:modified xsi:type="dcterms:W3CDTF">2019-11-08T06:35:58Z</dcterms:modified>
</cp:coreProperties>
</file>