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9" r:id="rId7"/>
    <p:sldId id="258" r:id="rId8"/>
    <p:sldId id="261" r:id="rId9"/>
    <p:sldId id="274" r:id="rId10"/>
    <p:sldId id="264" r:id="rId11"/>
    <p:sldId id="265" r:id="rId12"/>
    <p:sldId id="267" r:id="rId13"/>
    <p:sldId id="271" r:id="rId14"/>
    <p:sldId id="272" r:id="rId15"/>
    <p:sldId id="275" r:id="rId16"/>
    <p:sldId id="276" r:id="rId17"/>
    <p:sldId id="273" r:id="rId18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759"/>
    <a:srgbClr val="E9A300"/>
    <a:srgbClr val="E9D500"/>
    <a:srgbClr val="B425A2"/>
    <a:srgbClr val="16B0F1"/>
    <a:srgbClr val="ED6C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0" autoAdjust="0"/>
  </p:normalViewPr>
  <p:slideViewPr>
    <p:cSldViewPr snapToObjects="1">
      <p:cViewPr varScale="1">
        <p:scale>
          <a:sx n="128" d="100"/>
          <a:sy n="128" d="100"/>
        </p:scale>
        <p:origin x="92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40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02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9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6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22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8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58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31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8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9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08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1652-3EDD-0C43-B3EA-EEC0D9FE4E2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9004-73C4-E346-913E-58FFF76074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83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k.f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-1" y="-81416"/>
            <a:ext cx="9144001" cy="522491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Humak_tunnus_vaaka_CMYK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5526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8800" y="-237769"/>
            <a:ext cx="9179334" cy="611955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856058" y="-1315218"/>
            <a:ext cx="6391346" cy="7809922"/>
          </a:xfrm>
          <a:prstGeom prst="rect">
            <a:avLst/>
          </a:prstGeom>
          <a:solidFill>
            <a:srgbClr val="16B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2" y="69954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chemeClr val="bg1"/>
                </a:solidFill>
                <a:latin typeface="Arial"/>
                <a:cs typeface="Arial"/>
              </a:rPr>
              <a:t>Yhteisöpedagogit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ovat toiminnallisten ja yhteisöllisten menetelmien asiantuntijoita työyhteisössä. 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Opiskelijat voivat valita erikoistumisalansa: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Nuorisotyö, järjestötyö, työyhteisön kehittäminen, seikkailukasvatus.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Päiväopinnot ja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digikampuksella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digitaalisesti!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60032" y="19548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JÄRJESTÖ JA NUORISOTYÖ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3" name="Suunnikas 12"/>
          <p:cNvSpPr/>
          <p:nvPr/>
        </p:nvSpPr>
        <p:spPr>
          <a:xfrm>
            <a:off x="2109904" y="3014037"/>
            <a:ext cx="2039815" cy="2819744"/>
          </a:xfrm>
          <a:prstGeom prst="parallelogram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4788024" y="2517160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652120" y="2905655"/>
            <a:ext cx="3300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err="1" smtClean="0">
                <a:solidFill>
                  <a:schemeClr val="bg1"/>
                </a:solidFill>
                <a:latin typeface="Arial"/>
                <a:cs typeface="Arial"/>
              </a:rPr>
              <a:t>Humakilla</a:t>
            </a:r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 on Suomen parhaat järjestö- ja nuorisotyön verkostot. Olemme alojemme suurin kouluttaja ja nuorisotyössä myös Euroopan suurin.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4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2888" y="-113084"/>
            <a:ext cx="9385775" cy="525658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856058" y="-1315218"/>
            <a:ext cx="6391346" cy="7809922"/>
          </a:xfrm>
          <a:prstGeom prst="rect">
            <a:avLst/>
          </a:prstGeom>
          <a:solidFill>
            <a:srgbClr val="B425A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2" y="69954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Liity sinäkin ammattilaisten joukkoon: </a:t>
            </a:r>
            <a:r>
              <a:rPr lang="fi-FI" sz="1400" b="1" dirty="0" smtClean="0">
                <a:solidFill>
                  <a:schemeClr val="bg1"/>
                </a:solidFill>
                <a:latin typeface="Arial"/>
                <a:cs typeface="Arial"/>
              </a:rPr>
              <a:t>kulttuurituottajana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, managerina, luovan alan yrittäjänä, taideagenttina, tapahtuman-tuottajana,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festarimarkkinoijana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, luovan liiketoiminnan ammattilaisena.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Humak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on suurin alan kouluttaja ja kehittäjä.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60032" y="19548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KULTTUURITUOTANTO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3" name="Suunnikas 12"/>
          <p:cNvSpPr/>
          <p:nvPr/>
        </p:nvSpPr>
        <p:spPr>
          <a:xfrm>
            <a:off x="2109904" y="3014037"/>
            <a:ext cx="2039815" cy="2819744"/>
          </a:xfrm>
          <a:prstGeom prst="parallelogram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4791707" y="2093147"/>
            <a:ext cx="1931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655803" y="2481642"/>
            <a:ext cx="2876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Opiskelijamme työskentelevät ja opiskelevat oikeissa projekteissa opintojen alusta alkaen. </a:t>
            </a:r>
          </a:p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Näin he voivat rakentaa verkostoja, joista on hyötyä työelämässä.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6644" y="-278321"/>
            <a:ext cx="8157567" cy="5438378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856058" y="-1315218"/>
            <a:ext cx="6391346" cy="7809922"/>
          </a:xfrm>
          <a:prstGeom prst="rect">
            <a:avLst/>
          </a:prstGeom>
          <a:solidFill>
            <a:srgbClr val="E9A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2" y="910917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Haluatko tulla kielellisen saavutettavuuden ja inhimillisen vuorovaikutuksen asiantuntijaksi?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Tulkin työ on vaihtelevaa ja monipuolista. Jokainen kohtaaminen on erilainen ja tulkin rooli vaihtelee sen mukaisesti. 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600" b="1" dirty="0" smtClean="0">
                <a:solidFill>
                  <a:schemeClr val="bg1"/>
                </a:solidFill>
                <a:latin typeface="Arial"/>
                <a:cs typeface="Arial"/>
              </a:rPr>
              <a:t>Profiilit: viittomakielen tulkki ja puhevammaisten </a:t>
            </a:r>
            <a:r>
              <a:rPr lang="fi-FI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tulkki/ACC-ohjaaja</a:t>
            </a:r>
            <a:endParaRPr lang="fi-FI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60032" y="40686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TULKKI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3" name="Suunnikas 12"/>
          <p:cNvSpPr/>
          <p:nvPr/>
        </p:nvSpPr>
        <p:spPr>
          <a:xfrm>
            <a:off x="2109904" y="3014037"/>
            <a:ext cx="2039815" cy="2819744"/>
          </a:xfrm>
          <a:prstGeom prst="parallelogram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4791707" y="3075806"/>
            <a:ext cx="1931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655803" y="3510974"/>
            <a:ext cx="2876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Mahdollisuuksia on paljon. Voit erikoistua tai tulla </a:t>
            </a:r>
            <a:r>
              <a:rPr lang="fi-FI" b="1" i="1" dirty="0" err="1" smtClean="0">
                <a:solidFill>
                  <a:schemeClr val="bg1"/>
                </a:solidFill>
                <a:latin typeface="Arial"/>
                <a:cs typeface="Arial"/>
              </a:rPr>
              <a:t>moniosaajaksi</a:t>
            </a:r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9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4784" y="-571248"/>
            <a:ext cx="7632462" cy="572434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909584" y="-1342194"/>
            <a:ext cx="6284294" cy="8099327"/>
          </a:xfrm>
          <a:prstGeom prst="rect">
            <a:avLst/>
          </a:prstGeom>
          <a:solidFill>
            <a:srgbClr val="17A75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2" y="91091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Syksyllä 2018 alkoi uusi englanninkielinen tutkintokoulutus</a:t>
            </a:r>
          </a:p>
          <a:p>
            <a:endParaRPr lang="fi-FI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Bachelor’s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Degree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 in Adventure and </a:t>
            </a:r>
            <a:r>
              <a:rPr lang="fi-FI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Outdoor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endParaRPr lang="fi-FI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fi-FI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600" dirty="0" smtClean="0">
                <a:solidFill>
                  <a:schemeClr val="bg1"/>
                </a:solidFill>
                <a:latin typeface="Arial"/>
                <a:cs typeface="Arial"/>
              </a:rPr>
              <a:t>Tammikuun hakuaika on suunnattu ulkomaisella todistuksella hakeville ja maaliskuun hakuaika suomalaisella todistuksella hakeville.</a:t>
            </a:r>
            <a:endParaRPr lang="fi-FI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60032" y="40686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SEIKKAILUKASVATUS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791707" y="3196119"/>
            <a:ext cx="1931144" cy="240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655803" y="3625783"/>
            <a:ext cx="2876637" cy="69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Seikkailukasvatuksen teoriaa ja käytäntöä oikeissa olosuhteissa.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3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2888" y="-113084"/>
            <a:ext cx="9385775" cy="525658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853289" y="-1098615"/>
            <a:ext cx="6391346" cy="7809922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557170" y="965503"/>
            <a:ext cx="44793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Bachelor in Adventure and Outdoor Education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(20, Nurmijärvi). Huom.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Hakuaika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myös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tammikuussa!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Kulttuurituottaja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(JKL, KAU,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Kulttuurituottaja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(HKI: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digitoteutus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, 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Yhteisöpedagogi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(Nurmijärvi, JKL, KPO, TKU, 33)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Yhteisöpedagogi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(HKI: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verkkopainotteinen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40), (HKI/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Ylivieska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verkkopainotteinen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Centria-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yhteistyö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20), (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Työyhteisön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kehittäjä, HKI, 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Arial"/>
                <a:cs typeface="Arial"/>
              </a:rPr>
              <a:t>Tulkki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(HKI, KPO, 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Arial"/>
                <a:cs typeface="Arial"/>
              </a:rPr>
              <a:t>Tulkki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(HKI, 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Yhteisöpedagogi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(ylempi AMK, HKI, 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Kulttuurituottaja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(ylempi AMK, HKI, 20 –syksyn hakuaika)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854355" y="53675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HAKUKOHTEET 2019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704870" y="3455696"/>
            <a:ext cx="1931144" cy="240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568966" y="3804002"/>
            <a:ext cx="3308685" cy="7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Keskustele kanssamme </a:t>
            </a:r>
            <a:r>
              <a:rPr lang="fi-FI" b="1" i="1" dirty="0" err="1" smtClean="0">
                <a:solidFill>
                  <a:schemeClr val="bg1"/>
                </a:solidFill>
                <a:latin typeface="Arial"/>
                <a:cs typeface="Arial"/>
              </a:rPr>
              <a:t>chatissa</a:t>
            </a:r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 tai viestitä hakijapalvelut@humak.fi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4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-180528" y="-81416"/>
            <a:ext cx="9144001" cy="522491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-1980728" y="0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latin typeface="Arial"/>
                <a:cs typeface="Arial"/>
              </a:rPr>
              <a:t>Vastauksia ennakkokysymyksiin: </a:t>
            </a:r>
            <a:endParaRPr lang="fi-FI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-28128" y="1347614"/>
            <a:ext cx="9144001" cy="394828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i-FI" dirty="0" smtClean="0">
                <a:solidFill>
                  <a:schemeClr val="bg1"/>
                </a:solidFill>
              </a:rPr>
              <a:t>Jos </a:t>
            </a:r>
            <a:r>
              <a:rPr lang="fi-FI" dirty="0">
                <a:solidFill>
                  <a:schemeClr val="bg1"/>
                </a:solidFill>
              </a:rPr>
              <a:t>hakijalla on ammatti- tai erikoisammattitutkinto (ei perustutkintoa tai yo-tutkintoa) - millä perusteella valitaan? Tällöin valitaan valintakokeen perusteella. Todistusvalinta on vielä </a:t>
            </a:r>
            <a:r>
              <a:rPr lang="fi-FI" dirty="0" smtClean="0">
                <a:solidFill>
                  <a:schemeClr val="bg1"/>
                </a:solidFill>
              </a:rPr>
              <a:t>melko vähäistä.</a:t>
            </a:r>
          </a:p>
          <a:p>
            <a:pPr algn="ctr"/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2. Kuinka </a:t>
            </a:r>
            <a:r>
              <a:rPr lang="fi-FI" dirty="0">
                <a:solidFill>
                  <a:schemeClr val="bg1"/>
                </a:solidFill>
              </a:rPr>
              <a:t>suuri osuus AMK paikoista on varattu ammattikoulupohjalta tuleville? 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err="1" smtClean="0">
                <a:solidFill>
                  <a:schemeClr val="bg1"/>
                </a:solidFill>
              </a:rPr>
              <a:t>Humak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ei toistaiseksi ole varannut paikkoja ammatillisella tutkinnolla hakeville.  </a:t>
            </a:r>
          </a:p>
          <a:p>
            <a:pPr algn="ctr"/>
            <a:endParaRPr lang="fi-FI" dirty="0">
              <a:solidFill>
                <a:schemeClr val="bg1"/>
              </a:solidFill>
            </a:endParaRPr>
          </a:p>
          <a:p>
            <a:pPr marL="342900" indent="-342900" algn="ctr">
              <a:buAutoNum type="arabicPeriod" startAt="3"/>
            </a:pPr>
            <a:r>
              <a:rPr lang="fi-FI" dirty="0" smtClean="0">
                <a:solidFill>
                  <a:schemeClr val="bg1"/>
                </a:solidFill>
              </a:rPr>
              <a:t>Laajennetaanko </a:t>
            </a:r>
            <a:r>
              <a:rPr lang="fi-FI" dirty="0">
                <a:solidFill>
                  <a:schemeClr val="bg1"/>
                </a:solidFill>
              </a:rPr>
              <a:t>avoimen väylän sisäänpääsyä? Tuleeko näihin jotain yhtenäisyyttä? Miten valintakokeet muuttuvat? 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Erillishauissa </a:t>
            </a:r>
            <a:r>
              <a:rPr lang="fi-FI" dirty="0">
                <a:solidFill>
                  <a:schemeClr val="bg1"/>
                </a:solidFill>
              </a:rPr>
              <a:t>avoinna oleva avoimen väylän paikkamäärä elää vuosittain ja avoimen väylän suorittaneet voivat hakea erillishaun lisäksi myös yhteishaussa</a:t>
            </a:r>
            <a:r>
              <a:rPr lang="fi-FI" dirty="0"/>
              <a:t>.</a:t>
            </a:r>
          </a:p>
          <a:p>
            <a:pPr algn="ctr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-48322" y="-19027"/>
            <a:ext cx="9144001" cy="522491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-1044624" y="261610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latin typeface="Arial"/>
                <a:cs typeface="Arial"/>
              </a:rPr>
              <a:t>Muutokset vuonna 2019</a:t>
            </a:r>
            <a:endParaRPr lang="fi-FI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-48323" y="1166091"/>
            <a:ext cx="9144001" cy="394828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i-FI" dirty="0" smtClean="0"/>
              <a:t>.</a:t>
            </a:r>
            <a:endParaRPr lang="fi-FI" dirty="0"/>
          </a:p>
          <a:p>
            <a:pPr algn="ctr"/>
            <a:r>
              <a:rPr lang="fi-FI" dirty="0"/>
              <a:t> </a:t>
            </a:r>
            <a:r>
              <a:rPr lang="fi-FI" dirty="0" smtClean="0"/>
              <a:t>11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24272" y="1257603"/>
            <a:ext cx="9144001" cy="394828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Yhteisöpedagogin ja tulkin päivätoteutuksissa käytetään todistusvalintaa ja 30 % aloituspaikoista on varattu ensikertalaisille ylioppilastutkinnon suorittaneille. Kulttuurituotannossa ei ole todistusvalintaa.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Kulttuurituotannon monimuodossa on </a:t>
            </a:r>
            <a:r>
              <a:rPr lang="fi-FI" dirty="0">
                <a:solidFill>
                  <a:schemeClr val="bg1"/>
                </a:solidFill>
              </a:rPr>
              <a:t>toista kertaa kaksiosainen valintakoe; verkkokurssi ja haastattelu. Tämä oli viime vuonna erittäin suosittu ja odotamme samaa tälle vuodelle.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Päivätoteutusten aloituspaikoista kaikissa koulutuksissa (ei </a:t>
            </a:r>
            <a:r>
              <a:rPr lang="fi-FI" dirty="0" err="1">
                <a:solidFill>
                  <a:schemeClr val="bg1"/>
                </a:solidFill>
              </a:rPr>
              <a:t>AdEd</a:t>
            </a:r>
            <a:r>
              <a:rPr lang="fi-FI" dirty="0">
                <a:solidFill>
                  <a:schemeClr val="bg1"/>
                </a:solidFill>
              </a:rPr>
              <a:t>) 80% aloituspaikoista on varattu ensikertalaisille</a:t>
            </a:r>
            <a:r>
              <a:rPr lang="fi-FI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Suuremmat muutokset tulevat vasta 2020, jolloin sähköinen valintakoe otetaan käyttöön ja todistusvalinnassa voidaan ottaa sisään myös ammatillisen tutkinnon suorittaneita. 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Tehdään </a:t>
            </a:r>
            <a:r>
              <a:rPr lang="fi-FI" dirty="0">
                <a:solidFill>
                  <a:schemeClr val="bg1"/>
                </a:solidFill>
              </a:rPr>
              <a:t>yhdessä muiden </a:t>
            </a:r>
            <a:r>
              <a:rPr lang="fi-FI" dirty="0" err="1">
                <a:solidFill>
                  <a:schemeClr val="bg1"/>
                </a:solidFill>
              </a:rPr>
              <a:t>amkien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smtClean="0">
                <a:solidFill>
                  <a:schemeClr val="bg1"/>
                </a:solidFill>
              </a:rPr>
              <a:t>kanssa </a:t>
            </a:r>
            <a:r>
              <a:rPr lang="fi-FI" dirty="0">
                <a:solidFill>
                  <a:schemeClr val="bg1"/>
                </a:solidFill>
              </a:rPr>
              <a:t>opiskelijavalintojen uudistamishankkeessa http://www.amk-opiskelijavalinnat.fi/.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-1" y="-81416"/>
            <a:ext cx="9144001" cy="522491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Humak_tunnus_vaaka_CMYK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91630"/>
            <a:ext cx="9144000" cy="3496962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043608" y="74645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akukohteet </a:t>
            </a:r>
            <a:r>
              <a:rPr lang="fi-FI" sz="2000" b="1" dirty="0">
                <a:solidFill>
                  <a:schemeClr val="bg1"/>
                </a:solidFill>
                <a:latin typeface="Arial"/>
                <a:cs typeface="Arial"/>
              </a:rPr>
              <a:t>valintaperusteineen 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löytyvät Opintopolusta </a:t>
            </a:r>
            <a:r>
              <a:rPr lang="fi-FI" sz="2000" b="1" dirty="0">
                <a:solidFill>
                  <a:schemeClr val="bg1"/>
                </a:solidFill>
                <a:latin typeface="Arial"/>
                <a:cs typeface="Arial"/>
              </a:rPr>
              <a:t>ja </a:t>
            </a:r>
            <a:r>
              <a:rPr lang="fi-FI" sz="2000" b="1" dirty="0" err="1">
                <a:solidFill>
                  <a:schemeClr val="bg1"/>
                </a:solidFill>
                <a:latin typeface="Arial"/>
                <a:cs typeface="Arial"/>
              </a:rPr>
              <a:t>Humakin</a:t>
            </a:r>
            <a:r>
              <a:rPr lang="fi-FI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nettisivuilta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  <a:latin typeface="Arial"/>
                <a:cs typeface="Arial"/>
              </a:rPr>
              <a:t>www.humak.fi</a:t>
            </a:r>
            <a:endParaRPr lang="fi-FI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680" y="-35881"/>
            <a:ext cx="7799879" cy="5199919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4535768" y="-498880"/>
            <a:ext cx="5749334" cy="6984205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5364088" y="483518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245581" y="893494"/>
            <a:ext cx="25748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Meistä on mukava tehdä projekteja. Samalla kun saa asioita tehtyä, oppii ammatillisia taitoja ja kasvattaa oman alan tarpeellisia työelämä-verkostoja.</a:t>
            </a:r>
          </a:p>
          <a:p>
            <a:endParaRPr lang="fi-FI" sz="20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Katja Kastman 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&amp; Anna Mäkinen, yhteisöpedagogiopiskelijat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4704" y="-213573"/>
            <a:ext cx="8586349" cy="5724233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856058" y="-1315218"/>
            <a:ext cx="6391346" cy="7809922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2" y="1491099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Humak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on kansainvälinen ja yhteiskunnallinen ammattikorkeakoulu, joka rakentaa reilua ja yhteisöllistä Suomea. 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Tuotamme osallisuutta, hyvinvointia ja asiantuntijuutta aloillemme. Luomme uutta tietoa, osaamista ja ammattitaitoa aloillemme.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Suunnikas 8"/>
          <p:cNvSpPr/>
          <p:nvPr/>
        </p:nvSpPr>
        <p:spPr>
          <a:xfrm>
            <a:off x="1742199" y="3291830"/>
            <a:ext cx="7006266" cy="2209766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860032" y="195486"/>
            <a:ext cx="3744416" cy="129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3200" b="1" dirty="0" smtClean="0">
                <a:solidFill>
                  <a:srgbClr val="FFFFFF"/>
                </a:solidFill>
              </a:rPr>
              <a:t>KOHTI REILUA JA YHTEISÖLLISTÄ SUOMEA</a:t>
            </a:r>
            <a:endParaRPr lang="fi-FI" sz="3200" b="1" dirty="0">
              <a:solidFill>
                <a:srgbClr val="FFFFFF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491937" y="3093224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411984" y="3435846"/>
            <a:ext cx="4616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Arvot</a:t>
            </a:r>
          </a:p>
          <a:p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- Kunnioitamme toisiamme</a:t>
            </a:r>
          </a:p>
          <a:p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- Olemme avoimia</a:t>
            </a:r>
          </a:p>
          <a:p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- Onnistumme yhdessä</a:t>
            </a:r>
          </a:p>
          <a:p>
            <a:r>
              <a:rPr lang="fi-FI" sz="1600" b="1" i="1" dirty="0" err="1" smtClean="0">
                <a:solidFill>
                  <a:schemeClr val="bg1"/>
                </a:solidFill>
                <a:latin typeface="Arial"/>
                <a:cs typeface="Arial"/>
              </a:rPr>
              <a:t>-Olemme</a:t>
            </a:r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 rohkeita uudistajia ja uudistujia</a:t>
            </a:r>
          </a:p>
        </p:txBody>
      </p:sp>
    </p:spTree>
    <p:extLst>
      <p:ext uri="{BB962C8B-B14F-4D97-AF65-F5344CB8AC3E}">
        <p14:creationId xmlns:p14="http://schemas.microsoft.com/office/powerpoint/2010/main" val="10769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7994" y="-164553"/>
            <a:ext cx="7962082" cy="530805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502224" y="-843383"/>
            <a:ext cx="6527418" cy="7454936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004048" y="762888"/>
            <a:ext cx="38884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Nuorisotyö ja yhteisöllisyys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Tulkkaus ja kielellinen saavutettavuus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Järjestötyö, työyhteisöt ja kotoutuminen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Tuottajuus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ja kulttuurin välittäjätoiminta</a:t>
            </a:r>
          </a:p>
          <a:p>
            <a:endParaRPr lang="fi-FI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600" b="1" dirty="0" smtClean="0">
                <a:solidFill>
                  <a:schemeClr val="bg1"/>
                </a:solidFill>
                <a:latin typeface="Arial"/>
                <a:cs typeface="Arial"/>
              </a:rPr>
              <a:t>Koulutukset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Yhteisöpedagogi (AMK ja ylempi AMK)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Kulttuurituottaja (AMK ja ylempi AMK)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Tulkki (AMK ja ylempi AMK)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Vahvat avoimen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AMK:n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 tulokset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914730" y="33950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HUMAKIN VAHVUUSALAT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4" name="Suunnikas 13"/>
          <p:cNvSpPr/>
          <p:nvPr/>
        </p:nvSpPr>
        <p:spPr>
          <a:xfrm>
            <a:off x="1547664" y="3435846"/>
            <a:ext cx="6768752" cy="1921734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184956" y="3237240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059832" y="3651870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Nousevat alat:</a:t>
            </a:r>
            <a:r>
              <a:rPr lang="fi-FI" sz="16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600" dirty="0" smtClean="0">
                <a:solidFill>
                  <a:schemeClr val="bg1"/>
                </a:solidFill>
                <a:latin typeface="Arial"/>
                <a:cs typeface="Arial"/>
              </a:rPr>
              <a:t>uudet osalliset, uusyhteisöllisyys, kommunikaatioasiantuntijuus, ihmisoikeudet ja yhdenvertaisuus. Vahvuusalat ohjaavat projekti- ja kehittämistoimintaamme.</a:t>
            </a:r>
            <a:endParaRPr lang="fi-FI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5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-48542"/>
            <a:ext cx="2914243" cy="5192042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323528" y="411510"/>
            <a:ext cx="5832648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23528" y="4803998"/>
            <a:ext cx="5832648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23528" y="62753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1500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195736" y="62753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130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355976" y="62753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50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23528" y="139697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Opiskelijoita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195736" y="139697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Asiantuntijoita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355976" y="139548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Käynnissä olevia kehitysprojekteja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23528" y="195155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1998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2195736" y="195155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10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067944" y="195155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485 843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23528" y="2720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Perustamisvuosi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195736" y="2720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TOP 10 korkeakoulu/yliopisto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4283968" y="271950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 smtClean="0">
                <a:latin typeface="Arial"/>
                <a:cs typeface="Arial"/>
              </a:rPr>
              <a:t>Some-osumia</a:t>
            </a:r>
            <a:r>
              <a:rPr lang="fi-FI" sz="1400" dirty="0" smtClean="0">
                <a:latin typeface="Arial"/>
                <a:cs typeface="Arial"/>
              </a:rPr>
              <a:t> </a:t>
            </a:r>
            <a:r>
              <a:rPr lang="fi-FI" sz="1400" dirty="0" smtClean="0">
                <a:latin typeface="Arial"/>
                <a:cs typeface="Arial"/>
                <a:hlinkClick r:id="rId3"/>
              </a:rPr>
              <a:t>www.humak.fi</a:t>
            </a:r>
            <a:r>
              <a:rPr lang="fi-FI" sz="1400" dirty="0" smtClean="0">
                <a:latin typeface="Arial"/>
                <a:cs typeface="Arial"/>
              </a:rPr>
              <a:t> vuonna 2016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323528" y="324919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2530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2195736" y="324919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5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4355976" y="324919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rgbClr val="ED6C15"/>
                </a:solidFill>
                <a:latin typeface="Arial"/>
                <a:cs typeface="Arial"/>
              </a:rPr>
              <a:t>1</a:t>
            </a:r>
            <a:endParaRPr lang="fi-FI" sz="5400" b="1" dirty="0">
              <a:solidFill>
                <a:srgbClr val="ED6C15"/>
              </a:solidFill>
              <a:latin typeface="Arial"/>
              <a:cs typeface="Arial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323528" y="401863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Opintopisteitä avoimessa </a:t>
            </a:r>
            <a:r>
              <a:rPr lang="fi-FI" sz="1400" dirty="0" err="1" smtClean="0">
                <a:latin typeface="Arial"/>
                <a:cs typeface="Arial"/>
              </a:rPr>
              <a:t>AMK:ssa</a:t>
            </a:r>
            <a:r>
              <a:rPr lang="fi-FI" sz="1400" dirty="0" smtClean="0">
                <a:latin typeface="Arial"/>
                <a:cs typeface="Arial"/>
              </a:rPr>
              <a:t> vuonna 2015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2195736" y="4018639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TOP 5 AMK-</a:t>
            </a:r>
          </a:p>
          <a:p>
            <a:pPr algn="ctr"/>
            <a:r>
              <a:rPr lang="fi-FI" sz="1400" dirty="0" smtClean="0">
                <a:latin typeface="Arial"/>
                <a:cs typeface="Arial"/>
              </a:rPr>
              <a:t>vetovoimassa </a:t>
            </a:r>
          </a:p>
          <a:p>
            <a:pPr algn="ctr"/>
            <a:r>
              <a:rPr lang="fi-FI" sz="1400" dirty="0" smtClean="0">
                <a:latin typeface="Arial"/>
                <a:cs typeface="Arial"/>
              </a:rPr>
              <a:t>vuonna 2016</a:t>
            </a:r>
            <a:endParaRPr lang="fi-FI" sz="1400" dirty="0">
              <a:latin typeface="Arial"/>
              <a:cs typeface="Arial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4355976" y="401715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>
                <a:latin typeface="Arial"/>
                <a:cs typeface="Arial"/>
              </a:rPr>
              <a:t>TOP 1 Turun alueella</a:t>
            </a:r>
          </a:p>
          <a:p>
            <a:pPr algn="ctr"/>
            <a:r>
              <a:rPr lang="fi-FI" sz="1400" dirty="0" smtClean="0">
                <a:latin typeface="Arial"/>
                <a:cs typeface="Arial"/>
              </a:rPr>
              <a:t>(6AMK/yliopistoa)</a:t>
            </a:r>
            <a:endParaRPr lang="fi-FI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7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8920" y="-205159"/>
            <a:ext cx="8728434" cy="5818956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4150294" y="-801497"/>
            <a:ext cx="6527418" cy="74549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4914730" y="228371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TOP 5 </a:t>
            </a:r>
            <a:r>
              <a:rPr lang="fi-FI" sz="1400" dirty="0" err="1" smtClean="0">
                <a:solidFill>
                  <a:schemeClr val="bg1"/>
                </a:solidFill>
                <a:latin typeface="Arial"/>
                <a:cs typeface="Arial"/>
              </a:rPr>
              <a:t>AMK-vetovoimassa</a:t>
            </a:r>
            <a:endParaRPr lang="fi-FI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TOP 10 korkeakouluista (AMK/yliopisto)</a:t>
            </a: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- TOP 1 Turun alueella (6 AMK/yliopistot)</a:t>
            </a:r>
          </a:p>
          <a:p>
            <a:endParaRPr lang="fi-FI" sz="1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1500 opiskelijaa, 130 asiantuntijaa ja muuta henkilöstöä.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914730" y="1491630"/>
            <a:ext cx="374441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HUMAKIN KANSALLINEN RANKING 2016</a:t>
            </a:r>
            <a:endParaRPr lang="fi-FI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757" y="-452586"/>
            <a:ext cx="5519899" cy="8281871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4535768" y="-498880"/>
            <a:ext cx="5749334" cy="6984205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5364088" y="483518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6245581" y="893494"/>
            <a:ext cx="2574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Jännittävintä Humakissa ovat ihmiset. Opiskelijat, lehtorit ja ne ammattilaiset, joihin tutustumme aidoissa työelämäprojekteissa.</a:t>
            </a:r>
          </a:p>
          <a:p>
            <a:endParaRPr lang="fi-FI" sz="20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Kaisa Ilo, yhteisöpedagogiopiskelija kuvattuna Oranssi Myrsky </a:t>
            </a:r>
            <a:r>
              <a:rPr lang="mr-IN" sz="1400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festivaalin aikana Jyväskylässä.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0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 rot="1217976">
            <a:off x="-947758" y="-1040322"/>
            <a:ext cx="5749334" cy="6984205"/>
          </a:xfrm>
          <a:prstGeom prst="rect">
            <a:avLst/>
          </a:prstGeom>
          <a:solidFill>
            <a:srgbClr val="ED6C1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 rot="1217976">
            <a:off x="3856058" y="-1315218"/>
            <a:ext cx="6391346" cy="7809922"/>
          </a:xfrm>
          <a:prstGeom prst="rect">
            <a:avLst/>
          </a:prstGeom>
          <a:solidFill>
            <a:srgbClr val="16B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860033" y="149624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Alueyksikkömme sijaitsevat pääkaupunkiseudulla (Helsinki, Kauniainen, Nurmijärvi), Turussa, Jyväskylässä ja Kuopiossa.</a:t>
            </a:r>
          </a:p>
          <a:p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i-FI" sz="1400" dirty="0" smtClean="0">
                <a:solidFill>
                  <a:schemeClr val="bg1"/>
                </a:solidFill>
                <a:latin typeface="Arial"/>
                <a:cs typeface="Arial"/>
              </a:rPr>
              <a:t>Syksystä 2018 digikampuksella on voinut opiskella mistä päin tahansa kulttuurituotantoa ja yhteisöpedagogiikkaa. </a:t>
            </a:r>
            <a:endParaRPr lang="fi-FI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Suunnikas 8"/>
          <p:cNvSpPr/>
          <p:nvPr/>
        </p:nvSpPr>
        <p:spPr>
          <a:xfrm>
            <a:off x="2555777" y="3579862"/>
            <a:ext cx="6192688" cy="1921734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860032" y="195486"/>
            <a:ext cx="3960440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HUMAK </a:t>
            </a:r>
            <a:r>
              <a:rPr lang="mr-IN" sz="2400" b="1" dirty="0" smtClean="0">
                <a:solidFill>
                  <a:srgbClr val="FFFFFF"/>
                </a:solidFill>
              </a:rPr>
              <a:t>–</a:t>
            </a:r>
            <a:r>
              <a:rPr lang="fi-FI" sz="2400" b="1" dirty="0" smtClean="0">
                <a:solidFill>
                  <a:srgbClr val="FFFFFF"/>
                </a:solidFill>
              </a:rPr>
              <a:t> VALTAKUNNALLINEN VERKOSTOAMMATTIKORKEA-KOULU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131840" y="3309248"/>
            <a:ext cx="22156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006716" y="3723878"/>
            <a:ext cx="4020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Profiili</a:t>
            </a:r>
          </a:p>
          <a:p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- Kumppanuudella kehittäminen</a:t>
            </a:r>
          </a:p>
          <a:p>
            <a:r>
              <a:rPr lang="fi-FI" sz="1600" b="1" i="1" dirty="0" smtClean="0">
                <a:solidFill>
                  <a:schemeClr val="bg1"/>
                </a:solidFill>
                <a:latin typeface="Arial"/>
                <a:cs typeface="Arial"/>
              </a:rPr>
              <a:t>- Sosiaalisten ja kulttuuristen innovaatioiden kehittäjä</a:t>
            </a: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2871"/>
            <a:ext cx="3007035" cy="5038173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3023521" y="39622"/>
            <a:ext cx="1817501" cy="1817501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915816" y="411510"/>
            <a:ext cx="1999231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3600" b="1" dirty="0" smtClean="0">
                <a:solidFill>
                  <a:srgbClr val="FFFFFF"/>
                </a:solidFill>
              </a:rPr>
              <a:t>DIGI</a:t>
            </a:r>
          </a:p>
          <a:p>
            <a:pPr algn="ctr">
              <a:lnSpc>
                <a:spcPct val="80000"/>
              </a:lnSpc>
            </a:pPr>
            <a:r>
              <a:rPr lang="fi-FI" sz="1600" b="1" dirty="0" smtClean="0">
                <a:solidFill>
                  <a:srgbClr val="FFFFFF"/>
                </a:solidFill>
              </a:rPr>
              <a:t>LUOKKA-</a:t>
            </a:r>
            <a:br>
              <a:rPr lang="fi-FI" sz="1600" b="1" dirty="0" smtClean="0">
                <a:solidFill>
                  <a:srgbClr val="FFFFFF"/>
                </a:solidFill>
              </a:rPr>
            </a:br>
            <a:r>
              <a:rPr lang="fi-FI" sz="1600" b="1" dirty="0" smtClean="0">
                <a:solidFill>
                  <a:srgbClr val="FFFFFF"/>
                </a:solidFill>
              </a:rPr>
              <a:t>HUONEENA </a:t>
            </a:r>
          </a:p>
          <a:p>
            <a:pPr algn="ctr">
              <a:lnSpc>
                <a:spcPct val="80000"/>
              </a:lnSpc>
            </a:pPr>
            <a:r>
              <a:rPr lang="fi-FI" sz="1600" b="1" dirty="0" smtClean="0">
                <a:solidFill>
                  <a:srgbClr val="FFFFFF"/>
                </a:solidFill>
              </a:rPr>
              <a:t>KOKO SUOMI</a:t>
            </a:r>
            <a:endParaRPr lang="fi-FI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67874" y="-92546"/>
            <a:ext cx="10149190" cy="5806323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 rot="1217976">
            <a:off x="3918892" y="-1305638"/>
            <a:ext cx="6284294" cy="8099327"/>
          </a:xfrm>
          <a:prstGeom prst="rect">
            <a:avLst/>
          </a:prstGeom>
          <a:solidFill>
            <a:srgbClr val="17A75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317119" y="1088142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  <a:latin typeface="Arial"/>
                <a:cs typeface="Arial"/>
              </a:rPr>
              <a:t>Kokonaan tai lähes kokonaan verkossa opiskeltavat tutkintokoulutukset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  <a:latin typeface="Arial"/>
                <a:cs typeface="Arial"/>
              </a:rPr>
              <a:t>Myös päiväopiskelijat voivat hyödyntää verkko-opetusta ja tehdä opintoja joustavammin/nopeammin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/>
                </a:solidFill>
                <a:latin typeface="Arial"/>
                <a:cs typeface="Arial"/>
              </a:rPr>
              <a:t>Ohjaus, valmennus, tuki, palvelut verkosta vaivattomasti siellä, missä oletkin.</a:t>
            </a:r>
            <a:endParaRPr lang="fi-FI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860032" y="80144"/>
            <a:ext cx="37444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2400" b="1" dirty="0" smtClean="0">
                <a:solidFill>
                  <a:srgbClr val="FFFFFF"/>
                </a:solidFill>
              </a:rPr>
              <a:t>DIGIKAMPUS TEKEE OPISKELIJAPALVELUISTA SAAVUTETTAVAMPIA</a:t>
            </a:r>
            <a:endParaRPr lang="fi-FI" sz="2400" b="1" dirty="0">
              <a:solidFill>
                <a:srgbClr val="FFFFFF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474207" y="3224223"/>
            <a:ext cx="1931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”</a:t>
            </a:r>
            <a:endParaRPr lang="fi-FI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281316" y="3635336"/>
            <a:ext cx="2876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bg1"/>
                </a:solidFill>
                <a:latin typeface="Arial"/>
                <a:cs typeface="Arial"/>
              </a:rPr>
              <a:t>Digikampus valmentaa työelämän vaatimiin digitaitoihin.</a:t>
            </a:r>
            <a:endParaRPr lang="fi-FI" sz="16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uunnikas 7"/>
          <p:cNvSpPr/>
          <p:nvPr/>
        </p:nvSpPr>
        <p:spPr>
          <a:xfrm>
            <a:off x="2566154" y="3024432"/>
            <a:ext cx="2039815" cy="2819744"/>
          </a:xfrm>
          <a:prstGeom prst="parallelogram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842</Words>
  <Application>Microsoft Office PowerPoint</Application>
  <PresentationFormat>On-screen Show (16:9)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Impact</vt:lpstr>
      <vt:lpstr>Mangal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Emilia Reponen</dc:creator>
  <cp:lastModifiedBy>Mari Kähkönen</cp:lastModifiedBy>
  <cp:revision>28</cp:revision>
  <dcterms:created xsi:type="dcterms:W3CDTF">2018-01-11T05:04:29Z</dcterms:created>
  <dcterms:modified xsi:type="dcterms:W3CDTF">2018-11-09T09:11:06Z</dcterms:modified>
</cp:coreProperties>
</file>