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2" r:id="rId5"/>
    <p:sldId id="265" r:id="rId6"/>
    <p:sldId id="288" r:id="rId7"/>
    <p:sldId id="292" r:id="rId8"/>
    <p:sldId id="293" r:id="rId9"/>
    <p:sldId id="289" r:id="rId10"/>
    <p:sldId id="290" r:id="rId11"/>
    <p:sldId id="291" r:id="rId12"/>
    <p:sldId id="294" r:id="rId13"/>
    <p:sldId id="295" r:id="rId14"/>
    <p:sldId id="284" r:id="rId15"/>
    <p:sldId id="263"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440" autoAdjust="0"/>
  </p:normalViewPr>
  <p:slideViewPr>
    <p:cSldViewPr snapToGrid="0" showGuides="1">
      <p:cViewPr varScale="1">
        <p:scale>
          <a:sx n="58" d="100"/>
          <a:sy n="58" d="100"/>
        </p:scale>
        <p:origin x="78"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260-96AC-4331-A420-F0B128CC463E}" type="datetimeFigureOut">
              <a:rPr lang="fi-FI" smtClean="0"/>
              <a:t>5.11.2018</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A30BA-0CC1-40AB-AE80-2F533EB15740}" type="slidenum">
              <a:rPr lang="fi-FI" smtClean="0"/>
              <a:t>‹#›</a:t>
            </a:fld>
            <a:endParaRPr lang="fi-FI"/>
          </a:p>
        </p:txBody>
      </p:sp>
    </p:spTree>
    <p:extLst>
      <p:ext uri="{BB962C8B-B14F-4D97-AF65-F5344CB8AC3E}">
        <p14:creationId xmlns:p14="http://schemas.microsoft.com/office/powerpoint/2010/main" val="33101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24A30BA-0CC1-40AB-AE80-2F533EB15740}" type="slidenum">
              <a:rPr lang="fi-FI" smtClean="0"/>
              <a:t>1</a:t>
            </a:fld>
            <a:endParaRPr lang="fi-FI"/>
          </a:p>
        </p:txBody>
      </p:sp>
    </p:spTree>
    <p:extLst>
      <p:ext uri="{BB962C8B-B14F-4D97-AF65-F5344CB8AC3E}">
        <p14:creationId xmlns:p14="http://schemas.microsoft.com/office/powerpoint/2010/main" val="3220308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hasCustomPrompt="1"/>
          </p:nvPr>
        </p:nvSpPr>
        <p:spPr>
          <a:xfrm>
            <a:off x="868018" y="4745772"/>
            <a:ext cx="7480852" cy="32803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4753" y="5145061"/>
            <a:ext cx="2747646" cy="1279207"/>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smtClean="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endParaRPr lang="fi-FI" dirty="0"/>
          </a:p>
        </p:txBody>
      </p:sp>
    </p:spTree>
    <p:extLst>
      <p:ext uri="{BB962C8B-B14F-4D97-AF65-F5344CB8AC3E}">
        <p14:creationId xmlns:p14="http://schemas.microsoft.com/office/powerpoint/2010/main" val="3001481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584354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675733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vihreä">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6780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3"/>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667706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2"/>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899803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smtClean="0"/>
              <a:t>Lisää kuva</a:t>
            </a:r>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883637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kuva - punainen">
    <p:bg>
      <p:bgPr>
        <a:solidFill>
          <a:schemeClr val="accent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6722429" y="3215374"/>
            <a:ext cx="427255" cy="427255"/>
          </a:xfrm>
          <a:solidFill>
            <a:schemeClr val="accent4"/>
          </a:solidFill>
        </p:spPr>
        <p:txBody>
          <a:bodyPr>
            <a:noAutofit/>
          </a:bodyPr>
          <a:lstStyle>
            <a:lvl1pPr marL="0" indent="0">
              <a:buNone/>
              <a:defRPr sz="400">
                <a:solidFill>
                  <a:schemeClr val="accent4"/>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spTree>
    <p:extLst>
      <p:ext uri="{BB962C8B-B14F-4D97-AF65-F5344CB8AC3E}">
        <p14:creationId xmlns:p14="http://schemas.microsoft.com/office/powerpoint/2010/main" val="5766945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30140473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tx1"/>
                </a:solidFill>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900675"/>
            <a:ext cx="2374370" cy="952122"/>
          </a:xfrm>
          <a:prstGeom prst="rect">
            <a:avLst/>
          </a:prstGeom>
        </p:spPr>
      </p:pic>
    </p:spTree>
    <p:extLst>
      <p:ext uri="{BB962C8B-B14F-4D97-AF65-F5344CB8AC3E}">
        <p14:creationId xmlns:p14="http://schemas.microsoft.com/office/powerpoint/2010/main" val="26023568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smtClean="0"/>
              <a:t>Lisää kuva</a:t>
            </a:r>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accent2"/>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smtClean="0"/>
              <a:t>Nuoli</a:t>
            </a:r>
            <a:endParaRPr lang="en-US" dirty="0"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10162176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puna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smtClean="0"/>
              <a:t>Välilehden </a:t>
            </a:r>
            <a:br>
              <a:rPr lang="fi-FI" dirty="0" smtClean="0"/>
            </a:br>
            <a:r>
              <a:rPr lang="fi-FI" dirty="0" smtClean="0"/>
              <a:t>otsikko</a:t>
            </a:r>
            <a:endParaRPr lang="fi-FI"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1594660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hasCustomPrompt="1"/>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4"/>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6"/>
              <a:stretch>
                <a:fillRect/>
              </a:stretch>
            </p:blipFill>
            <p:spPr>
              <a:xfrm>
                <a:off x="2633936" y="4730400"/>
                <a:ext cx="18000" cy="18000"/>
              </a:xfrm>
              <a:prstGeom prst="rect">
                <a:avLst/>
              </a:prstGeom>
            </p:spPr>
          </p:pic>
        </mc:Fallback>
      </mc:AlternateContent>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smtClean="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endParaRPr lang="fi-FI" dirty="0"/>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98250" y="5144582"/>
            <a:ext cx="2749703" cy="1280165"/>
          </a:xfrm>
          <a:prstGeom prst="rect">
            <a:avLst/>
          </a:prstGeom>
        </p:spPr>
      </p:pic>
    </p:spTree>
    <p:extLst>
      <p:ext uri="{BB962C8B-B14F-4D97-AF65-F5344CB8AC3E}">
        <p14:creationId xmlns:p14="http://schemas.microsoft.com/office/powerpoint/2010/main" val="11344318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38056091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15145474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rkoo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13710643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 musta">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1" y="2266947"/>
            <a:ext cx="4992019" cy="2324108"/>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spTree>
    <p:extLst>
      <p:ext uri="{BB962C8B-B14F-4D97-AF65-F5344CB8AC3E}">
        <p14:creationId xmlns:p14="http://schemas.microsoft.com/office/powerpoint/2010/main" val="13939167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 violetti">
    <p:bg>
      <p:bgPr>
        <a:solidFill>
          <a:schemeClr val="accent2"/>
        </a:solidFill>
        <a:effectLst/>
      </p:bgPr>
    </p:bg>
    <p:spTree>
      <p:nvGrpSpPr>
        <p:cNvPr id="1" name=""/>
        <p:cNvGrpSpPr/>
        <p:nvPr/>
      </p:nvGrpSpPr>
      <p:grpSpPr>
        <a:xfrm>
          <a:off x="0" y="0"/>
          <a:ext cx="0" cy="0"/>
          <a:chOff x="0" y="0"/>
          <a:chExt cx="0" cy="0"/>
        </a:xfrm>
      </p:grpSpPr>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1" y="2266947"/>
            <a:ext cx="4992019" cy="2324108"/>
          </a:xfrm>
          <a:prstGeom prst="rect">
            <a:avLst/>
          </a:prstGeom>
        </p:spPr>
      </p:pic>
    </p:spTree>
    <p:extLst>
      <p:ext uri="{BB962C8B-B14F-4D97-AF65-F5344CB8AC3E}">
        <p14:creationId xmlns:p14="http://schemas.microsoft.com/office/powerpoint/2010/main" val="1169875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endParaRPr lang="fi-FI" dirty="0"/>
          </a:p>
        </p:txBody>
      </p:sp>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smtClean="0"/>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tx1"/>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sp>
        <p:nvSpPr>
          <p:cNvPr id="8"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9"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0"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8250" y="5144582"/>
            <a:ext cx="2749703" cy="1280165"/>
          </a:xfrm>
          <a:prstGeom prst="rect">
            <a:avLst/>
          </a:prstGeom>
        </p:spPr>
      </p:pic>
    </p:spTree>
    <p:extLst>
      <p:ext uri="{BB962C8B-B14F-4D97-AF65-F5344CB8AC3E}">
        <p14:creationId xmlns:p14="http://schemas.microsoft.com/office/powerpoint/2010/main" val="4300003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Title 3"/>
          <p:cNvSpPr>
            <a:spLocks noGrp="1"/>
          </p:cNvSpPr>
          <p:nvPr>
            <p:ph type="title"/>
          </p:nvPr>
        </p:nvSpPr>
        <p:spPr>
          <a:xfrm>
            <a:off x="1078028" y="438150"/>
            <a:ext cx="10145029" cy="1252538"/>
          </a:xfrm>
        </p:spPr>
        <p:txBody>
          <a:bodyPr anchor="b" anchorCtr="0"/>
          <a:lstStyle/>
          <a:p>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39400209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Title 3"/>
          <p:cNvSpPr>
            <a:spLocks noGrp="1"/>
          </p:cNvSpPr>
          <p:nvPr>
            <p:ph type="title"/>
          </p:nvPr>
        </p:nvSpPr>
        <p:spPr>
          <a:xfrm>
            <a:off x="1078028" y="438150"/>
            <a:ext cx="10145029" cy="1252538"/>
          </a:xfrm>
        </p:spPr>
        <p:txBody>
          <a:bodyPr anchor="b" anchorCtr="0"/>
          <a:lstStyle/>
          <a:p>
            <a:endParaRPr lang="fi-FI"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5120469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itle 3"/>
          <p:cNvSpPr>
            <a:spLocks noGrp="1"/>
          </p:cNvSpPr>
          <p:nvPr>
            <p:ph type="title"/>
          </p:nvPr>
        </p:nvSpPr>
        <p:spPr>
          <a:xfrm>
            <a:off x="1078028" y="438150"/>
            <a:ext cx="10145029" cy="1252538"/>
          </a:xfrm>
        </p:spPr>
        <p:txBody>
          <a:bodyPr anchor="b" anchorCtr="0"/>
          <a:lstStyle/>
          <a:p>
            <a:endParaRPr lang="fi-FI"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33657582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1352838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1050"/>
            </a:lvl1pPr>
          </a:lstStyle>
          <a:p>
            <a:endParaRPr lang="fi-FI"/>
          </a:p>
        </p:txBody>
      </p:sp>
      <p:sp>
        <p:nvSpPr>
          <p:cNvPr id="5"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3493225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547200" y="1673225"/>
            <a:ext cx="4780800" cy="3511550"/>
          </a:xfrm>
        </p:spPr>
        <p:txBody>
          <a:bodyPr>
            <a:normAutofit/>
          </a:bodyPr>
          <a:lstStyle>
            <a:lvl1pPr>
              <a:defRPr sz="5000" b="1"/>
            </a:lvl1pPr>
          </a:lstStyle>
          <a:p>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7272000" y="1227388"/>
            <a:ext cx="4534256" cy="4403224"/>
          </a:xfrm>
        </p:spPr>
        <p:txBody>
          <a:bodyPr anchor="ctr" anchorCtr="0">
            <a:normAutofit/>
          </a:bodyPr>
          <a:lstStyle>
            <a:lvl1pPr marL="0" indent="0">
              <a:buNone/>
              <a:defRPr sz="2400" b="1"/>
            </a:lvl1pPr>
          </a:lstStyle>
          <a:p>
            <a:pPr lvl="0"/>
            <a:endParaRPr lang="fi-FI"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7464" y="2075205"/>
            <a:ext cx="1757071" cy="2707589"/>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sz="1050"/>
            </a:lvl1pPr>
          </a:lstStyle>
          <a:p>
            <a:endParaRPr lang="fi-FI"/>
          </a:p>
        </p:txBody>
      </p:sp>
      <p:sp>
        <p:nvSpPr>
          <p:cNvPr id="9"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5.11.2018</a:t>
            </a:fld>
            <a:endParaRPr lang="fi-FI"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9360" y="5893052"/>
            <a:ext cx="2072640" cy="964948"/>
          </a:xfrm>
          <a:prstGeom prst="rect">
            <a:avLst/>
          </a:prstGeom>
        </p:spPr>
      </p:pic>
    </p:spTree>
    <p:extLst>
      <p:ext uri="{BB962C8B-B14F-4D97-AF65-F5344CB8AC3E}">
        <p14:creationId xmlns:p14="http://schemas.microsoft.com/office/powerpoint/2010/main" val="26335771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fi-F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40BC-9B28-4ACE-B7B8-D3C83187B980}" type="datetimeFigureOut">
              <a:rPr lang="fi-FI" smtClean="0"/>
              <a:t>5.11.2018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31566732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79" r:id="rId7"/>
    <p:sldLayoutId id="2147483673" r:id="rId8"/>
    <p:sldLayoutId id="2147483666" r:id="rId9"/>
    <p:sldLayoutId id="2147483667" r:id="rId10"/>
    <p:sldLayoutId id="2147483668" r:id="rId11"/>
    <p:sldLayoutId id="2147483669" r:id="rId12"/>
    <p:sldLayoutId id="2147483670" r:id="rId13"/>
    <p:sldLayoutId id="2147483671" r:id="rId14"/>
    <p:sldLayoutId id="2147483672" r:id="rId15"/>
    <p:sldLayoutId id="2147483680" r:id="rId16"/>
    <p:sldLayoutId id="2147483682" r:id="rId17"/>
    <p:sldLayoutId id="2147483681" r:id="rId18"/>
    <p:sldLayoutId id="2147483674" r:id="rId19"/>
    <p:sldLayoutId id="2147483675" r:id="rId20"/>
    <p:sldLayoutId id="2147483676" r:id="rId21"/>
    <p:sldLayoutId id="2147483677" r:id="rId22"/>
    <p:sldLayoutId id="2147483678" r:id="rId23"/>
    <p:sldLayoutId id="2147483683"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i-FI" sz="4000" dirty="0" smtClean="0"/>
              <a:t>Turun kauppakorkeakoulu</a:t>
            </a:r>
            <a:br>
              <a:rPr lang="fi-FI" sz="4000" dirty="0" smtClean="0"/>
            </a:br>
            <a:r>
              <a:rPr lang="fi-FI" sz="4000" dirty="0" smtClean="0"/>
              <a:t>Opiskelijavalinta 2019</a:t>
            </a:r>
            <a:endParaRPr lang="fi-FI" sz="4000" dirty="0"/>
          </a:p>
        </p:txBody>
      </p:sp>
      <p:sp>
        <p:nvSpPr>
          <p:cNvPr id="6" name="Subtitle 5"/>
          <p:cNvSpPr>
            <a:spLocks noGrp="1"/>
          </p:cNvSpPr>
          <p:nvPr>
            <p:ph type="subTitle" idx="1"/>
          </p:nvPr>
        </p:nvSpPr>
        <p:spPr>
          <a:xfrm>
            <a:off x="868018" y="3995125"/>
            <a:ext cx="7478692" cy="674339"/>
          </a:xfrm>
        </p:spPr>
        <p:txBody>
          <a:bodyPr/>
          <a:lstStyle/>
          <a:p>
            <a:r>
              <a:rPr lang="en-US" dirty="0" smtClean="0"/>
              <a:t>Abi-</a:t>
            </a:r>
            <a:r>
              <a:rPr lang="en-US" dirty="0" err="1" smtClean="0"/>
              <a:t>päivä</a:t>
            </a:r>
            <a:r>
              <a:rPr lang="en-US" dirty="0" smtClean="0"/>
              <a:t> 9.11.2018</a:t>
            </a:r>
          </a:p>
        </p:txBody>
      </p:sp>
      <p:sp>
        <p:nvSpPr>
          <p:cNvPr id="7" name="Text Placeholder 6"/>
          <p:cNvSpPr>
            <a:spLocks noGrp="1"/>
          </p:cNvSpPr>
          <p:nvPr>
            <p:ph type="body" sz="quarter" idx="12"/>
          </p:nvPr>
        </p:nvSpPr>
        <p:spPr/>
        <p:txBody>
          <a:bodyPr>
            <a:normAutofit/>
          </a:bodyPr>
          <a:lstStyle/>
          <a:p>
            <a:endParaRPr lang="en-US" dirty="0"/>
          </a:p>
        </p:txBody>
      </p:sp>
    </p:spTree>
    <p:extLst>
      <p:ext uri="{BB962C8B-B14F-4D97-AF65-F5344CB8AC3E}">
        <p14:creationId xmlns:p14="http://schemas.microsoft.com/office/powerpoint/2010/main" val="11279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8028" y="1275100"/>
            <a:ext cx="10145029" cy="5430499"/>
          </a:xfrm>
        </p:spPr>
        <p:txBody>
          <a:bodyPr>
            <a:normAutofit lnSpcReduction="10000"/>
          </a:bodyPr>
          <a:lstStyle/>
          <a:p>
            <a:pPr marL="0" indent="0">
              <a:lnSpc>
                <a:spcPct val="100000"/>
              </a:lnSpc>
              <a:buNone/>
            </a:pPr>
            <a:r>
              <a:rPr lang="en-US" sz="2400" b="1" dirty="0" err="1" smtClean="0">
                <a:solidFill>
                  <a:schemeClr val="accent2"/>
                </a:solidFill>
              </a:rPr>
              <a:t>Avoimen</a:t>
            </a:r>
            <a:r>
              <a:rPr lang="en-US" sz="2400" b="1" dirty="0" smtClean="0">
                <a:solidFill>
                  <a:schemeClr val="accent2"/>
                </a:solidFill>
              </a:rPr>
              <a:t> yliopiston </a:t>
            </a:r>
            <a:r>
              <a:rPr lang="en-US" sz="2400" b="1" dirty="0" err="1" smtClean="0">
                <a:solidFill>
                  <a:schemeClr val="accent2"/>
                </a:solidFill>
              </a:rPr>
              <a:t>väylän</a:t>
            </a:r>
            <a:r>
              <a:rPr lang="en-US" sz="2400" b="1" dirty="0" smtClean="0">
                <a:solidFill>
                  <a:schemeClr val="accent2"/>
                </a:solidFill>
              </a:rPr>
              <a:t> </a:t>
            </a:r>
            <a:r>
              <a:rPr lang="en-US" sz="2400" b="1" dirty="0" err="1" smtClean="0">
                <a:solidFill>
                  <a:schemeClr val="accent2"/>
                </a:solidFill>
              </a:rPr>
              <a:t>valinta</a:t>
            </a:r>
            <a:r>
              <a:rPr lang="en-US" sz="2400" b="1" dirty="0" smtClean="0">
                <a:solidFill>
                  <a:schemeClr val="accent2"/>
                </a:solidFill>
              </a:rPr>
              <a:t> KTK/KTM-</a:t>
            </a:r>
            <a:r>
              <a:rPr lang="en-US" sz="2400" b="1" dirty="0" err="1" smtClean="0">
                <a:solidFill>
                  <a:schemeClr val="accent2"/>
                </a:solidFill>
              </a:rPr>
              <a:t>tutkintoihin</a:t>
            </a:r>
            <a:endParaRPr lang="en-US" sz="2400" dirty="0" smtClean="0"/>
          </a:p>
          <a:p>
            <a:pPr>
              <a:lnSpc>
                <a:spcPct val="100000"/>
              </a:lnSpc>
            </a:pPr>
            <a:r>
              <a:rPr lang="fi-FI" sz="2400" dirty="0" smtClean="0"/>
              <a:t>Laskettu edellytettyjen opintojen määrää 90 op -&gt; 60 op</a:t>
            </a:r>
          </a:p>
          <a:p>
            <a:pPr>
              <a:lnSpc>
                <a:spcPct val="100000"/>
              </a:lnSpc>
            </a:pPr>
            <a:r>
              <a:rPr lang="fi-FI" sz="2400" dirty="0" smtClean="0"/>
              <a:t>Kaikille yhteisiä opintoja edellytetään puolestaan aiempaa enemmän</a:t>
            </a:r>
          </a:p>
          <a:p>
            <a:pPr>
              <a:lnSpc>
                <a:spcPct val="100000"/>
              </a:lnSpc>
            </a:pPr>
            <a:r>
              <a:rPr lang="fi-FI" sz="2400" dirty="0" smtClean="0"/>
              <a:t>Opinnot suoritettavissa yhden lukuvuoden aikana</a:t>
            </a:r>
            <a:endParaRPr lang="fi-FI" sz="2400" dirty="0"/>
          </a:p>
          <a:p>
            <a:pPr>
              <a:lnSpc>
                <a:spcPct val="100000"/>
              </a:lnSpc>
            </a:pPr>
            <a:r>
              <a:rPr lang="fi-FI" sz="2400" dirty="0" smtClean="0"/>
              <a:t>Hakuaika 2.–16.5.2019, valitaan noin 20 hakijaa valintaperusteissa määritellyssä järjestyksessä</a:t>
            </a:r>
          </a:p>
          <a:p>
            <a:pPr marL="0" indent="0">
              <a:lnSpc>
                <a:spcPct val="100000"/>
              </a:lnSpc>
              <a:buNone/>
            </a:pPr>
            <a:r>
              <a:rPr lang="fi-FI" sz="2400" b="1" dirty="0" smtClean="0">
                <a:solidFill>
                  <a:schemeClr val="accent2"/>
                </a:solidFill>
              </a:rPr>
              <a:t>Valinta KTM-tutkinto-ohjelmiin 2019</a:t>
            </a:r>
          </a:p>
          <a:p>
            <a:pPr>
              <a:lnSpc>
                <a:spcPct val="100000"/>
              </a:lnSpc>
            </a:pPr>
            <a:r>
              <a:rPr lang="fi-FI" sz="2400" dirty="0" smtClean="0"/>
              <a:t>Jatkossa myös liiketalouden ammattikorkeakoulututkinnon (tradenomi) suorittaneet ovat valintakelpoisia (ks. valintaperusteet Opintopolussa)</a:t>
            </a:r>
            <a:endParaRPr lang="fi-FI" sz="2400" dirty="0"/>
          </a:p>
          <a:p>
            <a:pPr marL="0" indent="0">
              <a:lnSpc>
                <a:spcPct val="100000"/>
              </a:lnSpc>
              <a:buNone/>
            </a:pPr>
            <a:r>
              <a:rPr lang="en-US" sz="2400" b="1" dirty="0" err="1" smtClean="0">
                <a:solidFill>
                  <a:schemeClr val="accent2"/>
                </a:solidFill>
              </a:rPr>
              <a:t>Siirtohaku</a:t>
            </a:r>
            <a:r>
              <a:rPr lang="en-US" sz="2400" b="1" dirty="0" smtClean="0">
                <a:solidFill>
                  <a:schemeClr val="accent2"/>
                </a:solidFill>
              </a:rPr>
              <a:t> VTK-</a:t>
            </a:r>
            <a:r>
              <a:rPr lang="en-US" sz="2400" b="1" dirty="0" err="1" smtClean="0">
                <a:solidFill>
                  <a:schemeClr val="accent2"/>
                </a:solidFill>
              </a:rPr>
              <a:t>tutkintoon</a:t>
            </a:r>
            <a:r>
              <a:rPr lang="en-US" sz="2400" b="1" dirty="0" smtClean="0">
                <a:solidFill>
                  <a:schemeClr val="accent2"/>
                </a:solidFill>
              </a:rPr>
              <a:t> </a:t>
            </a:r>
            <a:r>
              <a:rPr lang="en-US" sz="2400" b="1" dirty="0" err="1" smtClean="0">
                <a:solidFill>
                  <a:schemeClr val="accent2"/>
                </a:solidFill>
              </a:rPr>
              <a:t>avataan</a:t>
            </a:r>
            <a:r>
              <a:rPr lang="en-US" sz="2400" b="1" dirty="0" smtClean="0">
                <a:solidFill>
                  <a:schemeClr val="accent2"/>
                </a:solidFill>
              </a:rPr>
              <a:t> 2019 </a:t>
            </a:r>
            <a:r>
              <a:rPr lang="fi-FI" sz="2400" dirty="0" smtClean="0"/>
              <a:t>(</a:t>
            </a:r>
            <a:r>
              <a:rPr lang="fi-FI" sz="2400" dirty="0"/>
              <a:t>k</a:t>
            </a:r>
            <a:r>
              <a:rPr lang="fi-FI" sz="2400" dirty="0" smtClean="0"/>
              <a:t>iintiö 3)</a:t>
            </a:r>
          </a:p>
          <a:p>
            <a:pPr>
              <a:lnSpc>
                <a:spcPct val="100000"/>
              </a:lnSpc>
            </a:pPr>
            <a:r>
              <a:rPr lang="fi-FI" sz="2400" dirty="0" smtClean="0"/>
              <a:t>Hakea voivat VTK-tutkintoa toisessa suomalaisessa yliopistossa suorittavat</a:t>
            </a:r>
            <a:endParaRPr lang="fi-FI" sz="2400" dirty="0"/>
          </a:p>
        </p:txBody>
      </p:sp>
      <p:sp>
        <p:nvSpPr>
          <p:cNvPr id="4" name="Title 3"/>
          <p:cNvSpPr>
            <a:spLocks noGrp="1"/>
          </p:cNvSpPr>
          <p:nvPr>
            <p:ph type="title"/>
          </p:nvPr>
        </p:nvSpPr>
        <p:spPr>
          <a:xfrm>
            <a:off x="1078028" y="438150"/>
            <a:ext cx="10145029" cy="626269"/>
          </a:xfrm>
        </p:spPr>
        <p:txBody>
          <a:bodyPr>
            <a:normAutofit/>
          </a:bodyPr>
          <a:lstStyle/>
          <a:p>
            <a:r>
              <a:rPr lang="fi-FI" sz="3000" dirty="0" smtClean="0"/>
              <a:t>Muiden valintojen muutokset</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546378"/>
            <a:ext cx="338356" cy="415588"/>
          </a:xfrm>
          <a:prstGeom prst="rect">
            <a:avLst/>
          </a:prstGeom>
        </p:spPr>
      </p:pic>
    </p:spTree>
    <p:extLst>
      <p:ext uri="{BB962C8B-B14F-4D97-AF65-F5344CB8AC3E}">
        <p14:creationId xmlns:p14="http://schemas.microsoft.com/office/powerpoint/2010/main" val="240804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 y="0"/>
            <a:ext cx="12190615" cy="6858000"/>
          </a:xfrm>
          <a:prstGeom prst="rect">
            <a:avLst/>
          </a:prstGeom>
        </p:spPr>
      </p:pic>
      <p:sp>
        <p:nvSpPr>
          <p:cNvPr id="7" name="Suorakulmio 11">
            <a:extLst>
              <a:ext uri="{FF2B5EF4-FFF2-40B4-BE49-F238E27FC236}">
                <a16:creationId xmlns:a16="http://schemas.microsoft.com/office/drawing/2014/main" id="{987AF077-7036-42D8-8032-A299657DFA6D}"/>
              </a:ext>
            </a:extLst>
          </p:cNvPr>
          <p:cNvSpPr/>
          <p:nvPr/>
        </p:nvSpPr>
        <p:spPr>
          <a:xfrm>
            <a:off x="1385" y="4601446"/>
            <a:ext cx="12192000" cy="2256554"/>
          </a:xfrm>
          <a:prstGeom prst="rect">
            <a:avLst/>
          </a:prstGeom>
          <a:gradFill flip="none" rotWithShape="1">
            <a:gsLst>
              <a:gs pos="0">
                <a:schemeClr val="tx1">
                  <a:lumMod val="95000"/>
                  <a:lumOff val="5000"/>
                  <a:alpha val="39000"/>
                </a:schemeClr>
              </a:gs>
              <a:gs pos="100000">
                <a:schemeClr val="tx1">
                  <a:alpha val="0"/>
                </a:scheme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48D6D48E-DDBD-4792-A244-2996B94579CB}"/>
              </a:ext>
            </a:extLst>
          </p:cNvPr>
          <p:cNvSpPr/>
          <p:nvPr/>
        </p:nvSpPr>
        <p:spPr>
          <a:xfrm>
            <a:off x="647371" y="4595399"/>
            <a:ext cx="6058922" cy="71708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10" name="Suorakulmio 9">
            <a:extLst>
              <a:ext uri="{FF2B5EF4-FFF2-40B4-BE49-F238E27FC236}">
                <a16:creationId xmlns:a16="http://schemas.microsoft.com/office/drawing/2014/main" id="{DE7E087C-887B-4448-9B4E-A246BE2F483E}"/>
              </a:ext>
            </a:extLst>
          </p:cNvPr>
          <p:cNvSpPr/>
          <p:nvPr/>
        </p:nvSpPr>
        <p:spPr>
          <a:xfrm>
            <a:off x="646678" y="5306434"/>
            <a:ext cx="6060307" cy="72244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fi-FI" sz="4800" b="1" dirty="0"/>
              <a:t> </a:t>
            </a:r>
            <a:r>
              <a:rPr lang="fi-FI" sz="4800" b="1" dirty="0" smtClean="0"/>
              <a:t>Turkuun tai Poriin! </a:t>
            </a:r>
            <a:endParaRPr lang="fi-FI" sz="4800" b="1" dirty="0"/>
          </a:p>
        </p:txBody>
      </p:sp>
      <p:sp>
        <p:nvSpPr>
          <p:cNvPr id="11" name="Otsikko 1">
            <a:extLst>
              <a:ext uri="{FF2B5EF4-FFF2-40B4-BE49-F238E27FC236}">
                <a16:creationId xmlns:a16="http://schemas.microsoft.com/office/drawing/2014/main" id="{BD3C905D-892B-4157-B45D-910300C1DEFF}"/>
              </a:ext>
            </a:extLst>
          </p:cNvPr>
          <p:cNvSpPr txBox="1">
            <a:spLocks/>
          </p:cNvSpPr>
          <p:nvPr/>
        </p:nvSpPr>
        <p:spPr>
          <a:xfrm>
            <a:off x="822983" y="4508937"/>
            <a:ext cx="5883310" cy="1519939"/>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00000"/>
              </a:lnSpc>
            </a:pPr>
            <a:r>
              <a:rPr lang="en-US" sz="4800" dirty="0" err="1" smtClean="0">
                <a:solidFill>
                  <a:schemeClr val="bg1"/>
                </a:solidFill>
              </a:rPr>
              <a:t>Hae</a:t>
            </a:r>
            <a:r>
              <a:rPr lang="en-US" sz="4800" dirty="0" smtClean="0">
                <a:solidFill>
                  <a:schemeClr val="bg1"/>
                </a:solidFill>
              </a:rPr>
              <a:t> </a:t>
            </a:r>
            <a:r>
              <a:rPr lang="en-US" sz="4800" dirty="0" err="1" smtClean="0">
                <a:solidFill>
                  <a:schemeClr val="bg1"/>
                </a:solidFill>
              </a:rPr>
              <a:t>opiskelemaan</a:t>
            </a:r>
            <a:endParaRPr lang="en-US" sz="4800" dirty="0" smtClean="0">
              <a:solidFill>
                <a:schemeClr val="bg1"/>
              </a:solidFill>
            </a:endParaRPr>
          </a:p>
        </p:txBody>
      </p:sp>
    </p:spTree>
    <p:extLst>
      <p:ext uri="{BB962C8B-B14F-4D97-AF65-F5344CB8AC3E}">
        <p14:creationId xmlns:p14="http://schemas.microsoft.com/office/powerpoint/2010/main" val="162764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fi-FI" dirty="0" smtClean="0"/>
              <a:t>tseopintotoimisto@utu.fi</a:t>
            </a:r>
            <a:endParaRPr lang="fi-FI" dirty="0"/>
          </a:p>
        </p:txBody>
      </p:sp>
      <p:sp>
        <p:nvSpPr>
          <p:cNvPr id="8" name="Text Placeholder 7"/>
          <p:cNvSpPr>
            <a:spLocks noGrp="1"/>
          </p:cNvSpPr>
          <p:nvPr>
            <p:ph type="body" sz="quarter" idx="12"/>
          </p:nvPr>
        </p:nvSpPr>
        <p:spPr/>
        <p:txBody>
          <a:bodyPr/>
          <a:lstStyle/>
          <a:p>
            <a:endParaRPr lang="fi-FI"/>
          </a:p>
        </p:txBody>
      </p:sp>
    </p:spTree>
    <p:extLst>
      <p:ext uri="{BB962C8B-B14F-4D97-AF65-F5344CB8AC3E}">
        <p14:creationId xmlns:p14="http://schemas.microsoft.com/office/powerpoint/2010/main" val="7100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8028" y="1331387"/>
            <a:ext cx="10145029" cy="5119517"/>
          </a:xfrm>
        </p:spPr>
        <p:txBody>
          <a:bodyPr>
            <a:normAutofit lnSpcReduction="10000"/>
          </a:bodyPr>
          <a:lstStyle/>
          <a:p>
            <a:pPr marL="0" indent="0">
              <a:lnSpc>
                <a:spcPct val="100000"/>
              </a:lnSpc>
              <a:buNone/>
            </a:pPr>
            <a:r>
              <a:rPr lang="en-US" sz="2400" b="1" dirty="0" err="1" smtClean="0">
                <a:solidFill>
                  <a:schemeClr val="accent2"/>
                </a:solidFill>
              </a:rPr>
              <a:t>Kauppatieteellisen</a:t>
            </a:r>
            <a:r>
              <a:rPr lang="en-US" sz="2400" b="1" dirty="0" smtClean="0">
                <a:solidFill>
                  <a:schemeClr val="accent2"/>
                </a:solidFill>
              </a:rPr>
              <a:t> </a:t>
            </a:r>
            <a:r>
              <a:rPr lang="en-US" sz="2400" b="1" dirty="0" err="1" smtClean="0">
                <a:solidFill>
                  <a:schemeClr val="accent2"/>
                </a:solidFill>
              </a:rPr>
              <a:t>alan</a:t>
            </a:r>
            <a:r>
              <a:rPr lang="en-US" sz="2400" b="1" dirty="0" smtClean="0">
                <a:solidFill>
                  <a:schemeClr val="accent2"/>
                </a:solidFill>
              </a:rPr>
              <a:t> </a:t>
            </a:r>
            <a:r>
              <a:rPr lang="en-US" sz="2400" b="1" dirty="0" err="1" smtClean="0">
                <a:solidFill>
                  <a:schemeClr val="accent2"/>
                </a:solidFill>
              </a:rPr>
              <a:t>yhteisvalinta</a:t>
            </a:r>
            <a:r>
              <a:rPr lang="en-US" sz="2400" b="1" dirty="0" smtClean="0">
                <a:solidFill>
                  <a:schemeClr val="accent2"/>
                </a:solidFill>
              </a:rPr>
              <a:t> KTK/KTM-</a:t>
            </a:r>
            <a:r>
              <a:rPr lang="en-US" sz="2400" b="1" dirty="0" err="1" smtClean="0">
                <a:solidFill>
                  <a:schemeClr val="accent2"/>
                </a:solidFill>
              </a:rPr>
              <a:t>tutkintoihin</a:t>
            </a:r>
            <a:r>
              <a:rPr lang="en-US" sz="2400" b="1" dirty="0" smtClean="0">
                <a:solidFill>
                  <a:schemeClr val="accent2"/>
                </a:solidFill>
              </a:rPr>
              <a:t> </a:t>
            </a:r>
          </a:p>
          <a:p>
            <a:pPr>
              <a:lnSpc>
                <a:spcPct val="100000"/>
              </a:lnSpc>
            </a:pPr>
            <a:r>
              <a:rPr lang="en-US" sz="2400" dirty="0" err="1" smtClean="0"/>
              <a:t>Kauppatieteet</a:t>
            </a:r>
            <a:r>
              <a:rPr lang="en-US" sz="2400" dirty="0" smtClean="0"/>
              <a:t>, Turku (</a:t>
            </a:r>
            <a:r>
              <a:rPr lang="en-US" sz="2400" dirty="0" err="1" smtClean="0"/>
              <a:t>valintakiintiö</a:t>
            </a:r>
            <a:r>
              <a:rPr lang="en-US" sz="2400" dirty="0" smtClean="0"/>
              <a:t> 180)</a:t>
            </a:r>
          </a:p>
          <a:p>
            <a:pPr>
              <a:lnSpc>
                <a:spcPct val="100000"/>
              </a:lnSpc>
            </a:pPr>
            <a:r>
              <a:rPr lang="en-US" sz="2400" dirty="0" err="1" smtClean="0"/>
              <a:t>Kauppatieteet</a:t>
            </a:r>
            <a:r>
              <a:rPr lang="en-US" sz="2400" dirty="0" smtClean="0"/>
              <a:t>, Pori (</a:t>
            </a:r>
            <a:r>
              <a:rPr lang="en-US" sz="2400" dirty="0" err="1" smtClean="0"/>
              <a:t>valintakiintiö</a:t>
            </a:r>
            <a:r>
              <a:rPr lang="en-US" sz="2400" dirty="0" smtClean="0"/>
              <a:t> 60)</a:t>
            </a:r>
          </a:p>
          <a:p>
            <a:pPr>
              <a:lnSpc>
                <a:spcPct val="100000"/>
              </a:lnSpc>
            </a:pPr>
            <a:r>
              <a:rPr lang="en-US" sz="2400" dirty="0" err="1" smtClean="0"/>
              <a:t>Kansainvälisen</a:t>
            </a:r>
            <a:r>
              <a:rPr lang="en-US" sz="2400" dirty="0" smtClean="0"/>
              <a:t> </a:t>
            </a:r>
            <a:r>
              <a:rPr lang="en-US" sz="2400" dirty="0" err="1" smtClean="0"/>
              <a:t>johtamisen</a:t>
            </a:r>
            <a:r>
              <a:rPr lang="en-US" sz="2400" dirty="0" smtClean="0"/>
              <a:t> ja </a:t>
            </a:r>
            <a:r>
              <a:rPr lang="en-US" sz="2400" dirty="0" err="1" smtClean="0"/>
              <a:t>yrittäjyyden</a:t>
            </a:r>
            <a:r>
              <a:rPr lang="en-US" sz="2400" dirty="0" smtClean="0"/>
              <a:t> </a:t>
            </a:r>
            <a:r>
              <a:rPr lang="en-US" sz="2400" dirty="0" err="1" smtClean="0"/>
              <a:t>tutkinto-ohjelma</a:t>
            </a:r>
            <a:r>
              <a:rPr lang="en-US" sz="2400" dirty="0" smtClean="0"/>
              <a:t> (Turku) </a:t>
            </a:r>
            <a:br>
              <a:rPr lang="en-US" sz="2400" dirty="0" smtClean="0"/>
            </a:br>
            <a:r>
              <a:rPr lang="en-US" sz="2400" dirty="0" smtClean="0"/>
              <a:t>(</a:t>
            </a:r>
            <a:r>
              <a:rPr lang="en-US" sz="2400" dirty="0" err="1" smtClean="0"/>
              <a:t>valintakiintiö</a:t>
            </a:r>
            <a:r>
              <a:rPr lang="en-US" sz="2400" dirty="0" smtClean="0"/>
              <a:t> 60) </a:t>
            </a:r>
          </a:p>
          <a:p>
            <a:pPr>
              <a:lnSpc>
                <a:spcPct val="100000"/>
              </a:lnSpc>
            </a:pPr>
            <a:r>
              <a:rPr lang="en-US" sz="2400" dirty="0" err="1" smtClean="0"/>
              <a:t>Ei</a:t>
            </a:r>
            <a:r>
              <a:rPr lang="en-US" sz="2400" dirty="0" smtClean="0"/>
              <a:t> </a:t>
            </a:r>
            <a:r>
              <a:rPr lang="en-US" sz="2400" dirty="0" err="1" smtClean="0"/>
              <a:t>merkittäviä</a:t>
            </a:r>
            <a:r>
              <a:rPr lang="en-US" sz="2400" dirty="0" smtClean="0"/>
              <a:t> </a:t>
            </a:r>
            <a:r>
              <a:rPr lang="en-US" sz="2400" dirty="0" err="1" smtClean="0"/>
              <a:t>muutoksia</a:t>
            </a:r>
            <a:r>
              <a:rPr lang="en-US" sz="2400" dirty="0" smtClean="0"/>
              <a:t> </a:t>
            </a:r>
            <a:r>
              <a:rPr lang="en-US" sz="2400" dirty="0" err="1" smtClean="0"/>
              <a:t>vuoden</a:t>
            </a:r>
            <a:r>
              <a:rPr lang="en-US" sz="2400" dirty="0" smtClean="0"/>
              <a:t> 2018 </a:t>
            </a:r>
            <a:r>
              <a:rPr lang="en-US" sz="2400" dirty="0" err="1" smtClean="0"/>
              <a:t>valintaan</a:t>
            </a:r>
            <a:r>
              <a:rPr lang="en-US" sz="2400" dirty="0" smtClean="0"/>
              <a:t> </a:t>
            </a:r>
            <a:r>
              <a:rPr lang="en-US" sz="2400" dirty="0" err="1" smtClean="0"/>
              <a:t>verrattuna</a:t>
            </a:r>
            <a:endParaRPr lang="en-US" sz="2400" dirty="0" smtClean="0"/>
          </a:p>
          <a:p>
            <a:pPr>
              <a:lnSpc>
                <a:spcPct val="100000"/>
              </a:lnSpc>
            </a:pPr>
            <a:r>
              <a:rPr lang="en-US" sz="2400" dirty="0" err="1" smtClean="0"/>
              <a:t>Ensikertalaiskiintiö</a:t>
            </a:r>
            <a:r>
              <a:rPr lang="en-US" sz="2400" dirty="0" smtClean="0"/>
              <a:t> 70 % (</a:t>
            </a:r>
            <a:r>
              <a:rPr lang="en-US" sz="2400" dirty="0" err="1" smtClean="0"/>
              <a:t>vuonna</a:t>
            </a:r>
            <a:r>
              <a:rPr lang="en-US" sz="2400" dirty="0" smtClean="0"/>
              <a:t> 2018 </a:t>
            </a:r>
            <a:r>
              <a:rPr lang="en-US" sz="2400" dirty="0" err="1" smtClean="0"/>
              <a:t>valituista</a:t>
            </a:r>
            <a:r>
              <a:rPr lang="en-US" sz="2400" dirty="0" smtClean="0"/>
              <a:t> 92 % </a:t>
            </a:r>
            <a:r>
              <a:rPr lang="en-US" sz="2400" dirty="0" err="1" smtClean="0"/>
              <a:t>ensikertalaisia</a:t>
            </a:r>
            <a:r>
              <a:rPr lang="en-US" sz="2400" dirty="0" smtClean="0"/>
              <a:t>)</a:t>
            </a:r>
            <a:endParaRPr lang="en-US" sz="2400" dirty="0"/>
          </a:p>
          <a:p>
            <a:pPr marL="0" indent="0">
              <a:lnSpc>
                <a:spcPct val="100000"/>
              </a:lnSpc>
              <a:buNone/>
            </a:pPr>
            <a:endParaRPr lang="en-US" sz="2400" b="1" dirty="0" smtClean="0">
              <a:solidFill>
                <a:schemeClr val="accent2"/>
              </a:solidFill>
            </a:endParaRPr>
          </a:p>
          <a:p>
            <a:pPr marL="0" indent="0">
              <a:lnSpc>
                <a:spcPct val="100000"/>
              </a:lnSpc>
              <a:buNone/>
            </a:pPr>
            <a:r>
              <a:rPr lang="en-US" sz="2400" b="1" dirty="0" err="1" smtClean="0">
                <a:solidFill>
                  <a:schemeClr val="accent2"/>
                </a:solidFill>
              </a:rPr>
              <a:t>Valinta</a:t>
            </a:r>
            <a:r>
              <a:rPr lang="en-US" sz="2400" b="1" dirty="0" smtClean="0">
                <a:solidFill>
                  <a:schemeClr val="accent2"/>
                </a:solidFill>
              </a:rPr>
              <a:t> VTK/VTM-</a:t>
            </a:r>
            <a:r>
              <a:rPr lang="en-US" sz="2400" b="1" dirty="0" err="1" smtClean="0">
                <a:solidFill>
                  <a:schemeClr val="accent2"/>
                </a:solidFill>
              </a:rPr>
              <a:t>tutkintoihin</a:t>
            </a:r>
            <a:endParaRPr lang="en-US" sz="2400" b="1" dirty="0" smtClean="0">
              <a:solidFill>
                <a:schemeClr val="accent2"/>
              </a:solidFill>
            </a:endParaRPr>
          </a:p>
          <a:p>
            <a:pPr>
              <a:lnSpc>
                <a:spcPct val="120000"/>
              </a:lnSpc>
            </a:pPr>
            <a:r>
              <a:rPr lang="en-US" sz="2400" dirty="0" err="1" smtClean="0"/>
              <a:t>Valtiotieteiden</a:t>
            </a:r>
            <a:r>
              <a:rPr lang="en-US" sz="2400" dirty="0" smtClean="0"/>
              <a:t> </a:t>
            </a:r>
            <a:r>
              <a:rPr lang="en-US" sz="2400" dirty="0" err="1" smtClean="0"/>
              <a:t>kandidaatin</a:t>
            </a:r>
            <a:r>
              <a:rPr lang="en-US" sz="2400" dirty="0" smtClean="0"/>
              <a:t> ja </a:t>
            </a:r>
            <a:r>
              <a:rPr lang="en-US" sz="2400" dirty="0" err="1" smtClean="0"/>
              <a:t>maisterin</a:t>
            </a:r>
            <a:r>
              <a:rPr lang="en-US" sz="2400" dirty="0" smtClean="0"/>
              <a:t> </a:t>
            </a:r>
            <a:r>
              <a:rPr lang="en-US" sz="2400" dirty="0" err="1" smtClean="0"/>
              <a:t>tutkinto</a:t>
            </a:r>
            <a:r>
              <a:rPr lang="en-US" sz="2400" dirty="0" smtClean="0"/>
              <a:t>, </a:t>
            </a:r>
            <a:br>
              <a:rPr lang="en-US" sz="2400" dirty="0" smtClean="0"/>
            </a:br>
            <a:r>
              <a:rPr lang="en-US" sz="2400" dirty="0" err="1" smtClean="0"/>
              <a:t>pääaineena</a:t>
            </a:r>
            <a:r>
              <a:rPr lang="en-US" sz="2400" dirty="0" smtClean="0"/>
              <a:t> </a:t>
            </a:r>
            <a:r>
              <a:rPr lang="en-US" sz="2400" dirty="0" err="1" smtClean="0"/>
              <a:t>taloustiede</a:t>
            </a:r>
            <a:r>
              <a:rPr lang="en-US" sz="2400" dirty="0" smtClean="0"/>
              <a:t> (</a:t>
            </a:r>
            <a:r>
              <a:rPr lang="en-US" sz="2400" dirty="0" err="1" smtClean="0"/>
              <a:t>valintakiintiö</a:t>
            </a:r>
            <a:r>
              <a:rPr lang="en-US" sz="2400" dirty="0" smtClean="0"/>
              <a:t> 30)</a:t>
            </a:r>
            <a:endParaRPr lang="en-US" sz="2400" dirty="0"/>
          </a:p>
        </p:txBody>
      </p:sp>
      <p:sp>
        <p:nvSpPr>
          <p:cNvPr id="4" name="Title 3"/>
          <p:cNvSpPr>
            <a:spLocks noGrp="1"/>
          </p:cNvSpPr>
          <p:nvPr>
            <p:ph type="title"/>
          </p:nvPr>
        </p:nvSpPr>
        <p:spPr>
          <a:xfrm>
            <a:off x="1078028" y="438150"/>
            <a:ext cx="10145029" cy="696625"/>
          </a:xfrm>
        </p:spPr>
        <p:txBody>
          <a:bodyPr>
            <a:normAutofit/>
          </a:bodyPr>
          <a:lstStyle/>
          <a:p>
            <a:r>
              <a:rPr lang="fi-FI" sz="3000" dirty="0" smtClean="0"/>
              <a:t>Hakukohteet (</a:t>
            </a:r>
            <a:r>
              <a:rPr lang="fi-FI" sz="3000" dirty="0" err="1" smtClean="0"/>
              <a:t>kandi+maisteritutkinnot</a:t>
            </a:r>
            <a:r>
              <a:rPr lang="fi-FI" sz="3000" dirty="0" smtClean="0"/>
              <a:t>)</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34762"/>
            <a:ext cx="338356" cy="415588"/>
          </a:xfrm>
          <a:prstGeom prst="rect">
            <a:avLst/>
          </a:prstGeom>
        </p:spPr>
      </p:pic>
    </p:spTree>
    <p:extLst>
      <p:ext uri="{BB962C8B-B14F-4D97-AF65-F5344CB8AC3E}">
        <p14:creationId xmlns:p14="http://schemas.microsoft.com/office/powerpoint/2010/main" val="142202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8028" y="1410831"/>
            <a:ext cx="10145029" cy="4760216"/>
          </a:xfrm>
        </p:spPr>
        <p:txBody>
          <a:bodyPr>
            <a:normAutofit lnSpcReduction="10000"/>
          </a:bodyPr>
          <a:lstStyle/>
          <a:p>
            <a:pPr marL="0" indent="0">
              <a:lnSpc>
                <a:spcPct val="100000"/>
              </a:lnSpc>
              <a:buNone/>
            </a:pPr>
            <a:r>
              <a:rPr lang="en-US" sz="2400" b="1" dirty="0" err="1" smtClean="0">
                <a:solidFill>
                  <a:schemeClr val="accent2"/>
                </a:solidFill>
              </a:rPr>
              <a:t>Todistusvalinnan</a:t>
            </a:r>
            <a:r>
              <a:rPr lang="en-US" sz="2400" b="1" dirty="0" smtClean="0">
                <a:solidFill>
                  <a:schemeClr val="accent2"/>
                </a:solidFill>
              </a:rPr>
              <a:t> </a:t>
            </a:r>
            <a:r>
              <a:rPr lang="en-US" sz="2400" b="1" dirty="0" err="1" smtClean="0">
                <a:solidFill>
                  <a:schemeClr val="accent2"/>
                </a:solidFill>
              </a:rPr>
              <a:t>osuus</a:t>
            </a:r>
            <a:r>
              <a:rPr lang="en-US" sz="2400" b="1" dirty="0" smtClean="0">
                <a:solidFill>
                  <a:schemeClr val="accent2"/>
                </a:solidFill>
              </a:rPr>
              <a:t> 60 % </a:t>
            </a:r>
            <a:r>
              <a:rPr lang="en-US" sz="2400" b="1" dirty="0" err="1" smtClean="0">
                <a:solidFill>
                  <a:schemeClr val="accent2"/>
                </a:solidFill>
              </a:rPr>
              <a:t>aloituspaikoista</a:t>
            </a:r>
            <a:r>
              <a:rPr lang="en-US" sz="2400" b="1" dirty="0" smtClean="0">
                <a:solidFill>
                  <a:schemeClr val="accent2"/>
                </a:solidFill>
              </a:rPr>
              <a:t>  </a:t>
            </a:r>
          </a:p>
          <a:p>
            <a:pPr>
              <a:lnSpc>
                <a:spcPct val="100000"/>
              </a:lnSpc>
            </a:pPr>
            <a:r>
              <a:rPr lang="en-US" sz="2400" dirty="0" err="1" smtClean="0"/>
              <a:t>Todistusvalinnassa</a:t>
            </a:r>
            <a:r>
              <a:rPr lang="en-US" sz="2400" dirty="0" smtClean="0"/>
              <a:t> </a:t>
            </a:r>
            <a:r>
              <a:rPr lang="en-US" sz="2400" dirty="0" err="1" smtClean="0"/>
              <a:t>huomioidaan</a:t>
            </a:r>
            <a:r>
              <a:rPr lang="en-US" sz="2400" dirty="0" smtClean="0"/>
              <a:t> </a:t>
            </a:r>
            <a:r>
              <a:rPr lang="en-US" sz="2400" dirty="0" err="1" smtClean="0"/>
              <a:t>ainoastaan</a:t>
            </a:r>
            <a:r>
              <a:rPr lang="en-US" sz="2400" dirty="0" smtClean="0"/>
              <a:t> </a:t>
            </a:r>
            <a:r>
              <a:rPr lang="en-US" sz="2400" dirty="0" err="1" smtClean="0"/>
              <a:t>ensikertalaiset</a:t>
            </a:r>
            <a:r>
              <a:rPr lang="en-US" sz="2400" dirty="0" smtClean="0"/>
              <a:t> </a:t>
            </a:r>
            <a:r>
              <a:rPr lang="en-US" sz="2400" dirty="0" err="1" smtClean="0"/>
              <a:t>hakijat</a:t>
            </a:r>
            <a:r>
              <a:rPr lang="en-US" sz="2400" dirty="0" smtClean="0"/>
              <a:t>.</a:t>
            </a:r>
          </a:p>
          <a:p>
            <a:pPr>
              <a:lnSpc>
                <a:spcPct val="100000"/>
              </a:lnSpc>
            </a:pPr>
            <a:r>
              <a:rPr lang="en-US" sz="2400" dirty="0" err="1" smtClean="0"/>
              <a:t>Hakija</a:t>
            </a:r>
            <a:r>
              <a:rPr lang="en-US" sz="2400" dirty="0" smtClean="0"/>
              <a:t> </a:t>
            </a:r>
            <a:r>
              <a:rPr lang="en-US" sz="2400" dirty="0" err="1" smtClean="0"/>
              <a:t>huomioidaan</a:t>
            </a:r>
            <a:r>
              <a:rPr lang="en-US" sz="2400" dirty="0" smtClean="0"/>
              <a:t> </a:t>
            </a:r>
            <a:r>
              <a:rPr lang="en-US" sz="2400" dirty="0" err="1" smtClean="0"/>
              <a:t>todistusvalinnassa</a:t>
            </a:r>
            <a:r>
              <a:rPr lang="en-US" sz="2400" dirty="0" smtClean="0"/>
              <a:t> </a:t>
            </a:r>
            <a:r>
              <a:rPr lang="en-US" sz="2400" dirty="0" err="1" smtClean="0"/>
              <a:t>kaikissa</a:t>
            </a:r>
            <a:r>
              <a:rPr lang="en-US" sz="2400" dirty="0" smtClean="0"/>
              <a:t> </a:t>
            </a:r>
            <a:r>
              <a:rPr lang="en-US" sz="2400" dirty="0" err="1" smtClean="0"/>
              <a:t>hakemissaan</a:t>
            </a:r>
            <a:r>
              <a:rPr lang="en-US" sz="2400" dirty="0" smtClean="0"/>
              <a:t> </a:t>
            </a:r>
            <a:r>
              <a:rPr lang="en-US" sz="2400" dirty="0" err="1" smtClean="0"/>
              <a:t>hakukohteissa</a:t>
            </a:r>
            <a:r>
              <a:rPr lang="en-US" sz="2400" dirty="0" smtClean="0"/>
              <a:t>, </a:t>
            </a:r>
            <a:r>
              <a:rPr lang="en-US" sz="2400" dirty="0" err="1" smtClean="0"/>
              <a:t>mikäli</a:t>
            </a:r>
            <a:r>
              <a:rPr lang="en-US" sz="2400" dirty="0" smtClean="0"/>
              <a:t> se </a:t>
            </a:r>
            <a:r>
              <a:rPr lang="en-US" sz="2400" dirty="0" err="1" smtClean="0"/>
              <a:t>hakijan</a:t>
            </a:r>
            <a:r>
              <a:rPr lang="en-US" sz="2400" dirty="0" smtClean="0"/>
              <a:t> </a:t>
            </a:r>
            <a:r>
              <a:rPr lang="en-US" sz="2400" dirty="0" err="1" smtClean="0"/>
              <a:t>koulutustausta</a:t>
            </a:r>
            <a:r>
              <a:rPr lang="en-US" sz="2400" dirty="0" smtClean="0"/>
              <a:t> </a:t>
            </a:r>
            <a:r>
              <a:rPr lang="en-US" sz="2400" dirty="0" err="1" smtClean="0"/>
              <a:t>huomioon</a:t>
            </a:r>
            <a:r>
              <a:rPr lang="en-US" sz="2400" dirty="0" smtClean="0"/>
              <a:t> </a:t>
            </a:r>
            <a:r>
              <a:rPr lang="en-US" sz="2400" dirty="0" err="1" smtClean="0"/>
              <a:t>ottaen</a:t>
            </a:r>
            <a:r>
              <a:rPr lang="en-US" sz="2400" dirty="0" smtClean="0"/>
              <a:t> on </a:t>
            </a:r>
            <a:r>
              <a:rPr lang="en-US" sz="2400" dirty="0" err="1" smtClean="0"/>
              <a:t>mahdollista</a:t>
            </a:r>
            <a:r>
              <a:rPr lang="en-US" sz="2400" dirty="0" smtClean="0"/>
              <a:t>  </a:t>
            </a:r>
          </a:p>
          <a:p>
            <a:pPr>
              <a:lnSpc>
                <a:spcPct val="100000"/>
              </a:lnSpc>
            </a:pPr>
            <a:r>
              <a:rPr lang="fi-FI" sz="2400" dirty="0" smtClean="0"/>
              <a:t>Voidakseen </a:t>
            </a:r>
            <a:r>
              <a:rPr lang="fi-FI" sz="2400" dirty="0"/>
              <a:t>tulla hyväksytyksi todistusvalinnassa, hakijan on saatava vähintään 20 </a:t>
            </a:r>
            <a:r>
              <a:rPr lang="fi-FI" sz="2400" dirty="0" smtClean="0"/>
              <a:t>todistusvalintapistettä</a:t>
            </a:r>
          </a:p>
          <a:p>
            <a:pPr>
              <a:lnSpc>
                <a:spcPct val="100000"/>
              </a:lnSpc>
            </a:pPr>
            <a:r>
              <a:rPr lang="fi-FI" sz="2400" dirty="0" smtClean="0"/>
              <a:t>Todistusvalinnassa hyväksytyistä annetaan tiedot viimeistään ke 29.5. </a:t>
            </a:r>
            <a:endParaRPr lang="en-US" sz="2400" dirty="0" smtClean="0"/>
          </a:p>
          <a:p>
            <a:pPr marL="0" indent="0">
              <a:lnSpc>
                <a:spcPct val="100000"/>
              </a:lnSpc>
              <a:buNone/>
            </a:pPr>
            <a:r>
              <a:rPr lang="en-US" sz="2400" b="1" dirty="0" err="1" smtClean="0">
                <a:solidFill>
                  <a:schemeClr val="accent2"/>
                </a:solidFill>
              </a:rPr>
              <a:t>Vuoden</a:t>
            </a:r>
            <a:r>
              <a:rPr lang="en-US" sz="2400" b="1" dirty="0" smtClean="0">
                <a:solidFill>
                  <a:schemeClr val="accent2"/>
                </a:solidFill>
              </a:rPr>
              <a:t> 2018 </a:t>
            </a:r>
            <a:r>
              <a:rPr lang="en-US" sz="2400" b="1" dirty="0" err="1" smtClean="0">
                <a:solidFill>
                  <a:schemeClr val="accent2"/>
                </a:solidFill>
              </a:rPr>
              <a:t>todistusvalinnan</a:t>
            </a:r>
            <a:r>
              <a:rPr lang="en-US" sz="2400" b="1" dirty="0" smtClean="0">
                <a:solidFill>
                  <a:schemeClr val="accent2"/>
                </a:solidFill>
              </a:rPr>
              <a:t> </a:t>
            </a:r>
            <a:r>
              <a:rPr lang="en-US" sz="2400" b="1" dirty="0" err="1" smtClean="0">
                <a:solidFill>
                  <a:schemeClr val="accent2"/>
                </a:solidFill>
              </a:rPr>
              <a:t>toteutuneet</a:t>
            </a:r>
            <a:r>
              <a:rPr lang="en-US" sz="2400" b="1" dirty="0" smtClean="0">
                <a:solidFill>
                  <a:schemeClr val="accent2"/>
                </a:solidFill>
              </a:rPr>
              <a:t> </a:t>
            </a:r>
            <a:r>
              <a:rPr lang="en-US" sz="2400" b="1" dirty="0" err="1" smtClean="0">
                <a:solidFill>
                  <a:schemeClr val="accent2"/>
                </a:solidFill>
              </a:rPr>
              <a:t>pisterajat</a:t>
            </a:r>
            <a:endParaRPr lang="en-US" sz="2400" b="1" dirty="0" smtClean="0">
              <a:solidFill>
                <a:schemeClr val="accent2"/>
              </a:solidFill>
            </a:endParaRPr>
          </a:p>
          <a:p>
            <a:pPr>
              <a:lnSpc>
                <a:spcPct val="120000"/>
              </a:lnSpc>
            </a:pPr>
            <a:r>
              <a:rPr lang="en-US" sz="2400" dirty="0" err="1" smtClean="0"/>
              <a:t>Kauppatieteet</a:t>
            </a:r>
            <a:r>
              <a:rPr lang="en-US" sz="2400" dirty="0" smtClean="0"/>
              <a:t>, Turku 30 </a:t>
            </a:r>
            <a:r>
              <a:rPr lang="en-US" sz="2400" dirty="0" err="1" smtClean="0"/>
              <a:t>pistettä</a:t>
            </a:r>
            <a:endParaRPr lang="en-US" sz="2400" dirty="0" smtClean="0"/>
          </a:p>
          <a:p>
            <a:pPr>
              <a:lnSpc>
                <a:spcPct val="120000"/>
              </a:lnSpc>
            </a:pPr>
            <a:r>
              <a:rPr lang="en-US" sz="2400" dirty="0" err="1" smtClean="0"/>
              <a:t>Kauppatieteet</a:t>
            </a:r>
            <a:r>
              <a:rPr lang="en-US" sz="2400" dirty="0" smtClean="0"/>
              <a:t>, Pori 24 </a:t>
            </a:r>
            <a:r>
              <a:rPr lang="en-US" sz="2400" dirty="0" err="1" smtClean="0"/>
              <a:t>pistettä</a:t>
            </a:r>
            <a:endParaRPr lang="en-US" sz="2400" dirty="0"/>
          </a:p>
        </p:txBody>
      </p:sp>
      <p:sp>
        <p:nvSpPr>
          <p:cNvPr id="4" name="Title 3"/>
          <p:cNvSpPr>
            <a:spLocks noGrp="1"/>
          </p:cNvSpPr>
          <p:nvPr>
            <p:ph type="title"/>
          </p:nvPr>
        </p:nvSpPr>
        <p:spPr>
          <a:xfrm>
            <a:off x="1078028" y="438150"/>
            <a:ext cx="10145029" cy="762000"/>
          </a:xfrm>
        </p:spPr>
        <p:txBody>
          <a:bodyPr>
            <a:normAutofit/>
          </a:bodyPr>
          <a:lstStyle/>
          <a:p>
            <a:r>
              <a:rPr lang="fi-FI" sz="3000" dirty="0" smtClean="0"/>
              <a:t>Kauppatieteellisen alan yhteisvalinnan todistusvalinta</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48831"/>
            <a:ext cx="338356" cy="415588"/>
          </a:xfrm>
          <a:prstGeom prst="rect">
            <a:avLst/>
          </a:prstGeom>
        </p:spPr>
      </p:pic>
    </p:spTree>
    <p:extLst>
      <p:ext uri="{BB962C8B-B14F-4D97-AF65-F5344CB8AC3E}">
        <p14:creationId xmlns:p14="http://schemas.microsoft.com/office/powerpoint/2010/main" val="219395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9672" y="1215985"/>
            <a:ext cx="10785578" cy="5278099"/>
          </a:xfrm>
        </p:spPr>
        <p:txBody>
          <a:bodyPr>
            <a:normAutofit/>
          </a:bodyPr>
          <a:lstStyle/>
          <a:p>
            <a:pPr marL="0" indent="0">
              <a:lnSpc>
                <a:spcPct val="100000"/>
              </a:lnSpc>
              <a:buNone/>
            </a:pPr>
            <a:r>
              <a:rPr lang="fi-FI" sz="2000" b="1" dirty="0"/>
              <a:t>Todistusvalinta ja haastatteluun kutsuminen: </a:t>
            </a:r>
            <a:r>
              <a:rPr lang="fi-FI" sz="2000" dirty="0"/>
              <a:t>Huomioon otetaan äidinkielen, enemmän pisteitä antava matematiikan ja kielen (pitkä oppimäärä) koe sekä kaksi muuta parhaat pisteet antavaa koetta. Äidinkielen kokeen sijasta tehty suomi tai ruotsi toisena kielenä -koe katsotaan äidinkielen kokeeksi. Mikäli hakija on suorittanut useamman kuin yhden kielen (pitkä oppimäärä) mukaisen kokeen, otetaan tässä huomioon parhaat pisteet antava suoritus</a:t>
            </a:r>
            <a:r>
              <a:rPr lang="fi-FI" sz="2000" dirty="0" smtClean="0"/>
              <a:t>.</a:t>
            </a:r>
          </a:p>
          <a:p>
            <a:pPr marL="0" indent="0">
              <a:lnSpc>
                <a:spcPct val="100000"/>
              </a:lnSpc>
              <a:buNone/>
            </a:pPr>
            <a:r>
              <a:rPr lang="fi-FI" sz="2000" dirty="0" smtClean="0"/>
              <a:t> </a:t>
            </a:r>
          </a:p>
          <a:p>
            <a:pPr marL="0" indent="0">
              <a:lnSpc>
                <a:spcPct val="100000"/>
              </a:lnSpc>
              <a:buNone/>
            </a:pPr>
            <a:endParaRPr lang="fi-FI" sz="2000" dirty="0"/>
          </a:p>
        </p:txBody>
      </p:sp>
      <p:sp>
        <p:nvSpPr>
          <p:cNvPr id="4" name="Title 3"/>
          <p:cNvSpPr>
            <a:spLocks noGrp="1"/>
          </p:cNvSpPr>
          <p:nvPr>
            <p:ph type="title"/>
          </p:nvPr>
        </p:nvSpPr>
        <p:spPr>
          <a:xfrm>
            <a:off x="1185396" y="668521"/>
            <a:ext cx="12811855" cy="501641"/>
          </a:xfrm>
        </p:spPr>
        <p:txBody>
          <a:bodyPr>
            <a:normAutofit fontScale="90000"/>
          </a:bodyPr>
          <a:lstStyle/>
          <a:p>
            <a:r>
              <a:rPr lang="fi-FI" sz="3000" dirty="0" smtClean="0"/>
              <a:t>Ylioppilastutkinnon arvosanojen pisteytys</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48831"/>
            <a:ext cx="445724" cy="5474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03431697"/>
              </p:ext>
            </p:extLst>
          </p:nvPr>
        </p:nvGraphicFramePr>
        <p:xfrm>
          <a:off x="962534" y="3076416"/>
          <a:ext cx="8801099" cy="3400584"/>
        </p:xfrm>
        <a:graphic>
          <a:graphicData uri="http://schemas.openxmlformats.org/drawingml/2006/table">
            <a:tbl>
              <a:tblPr firstRow="1" firstCol="1" lastRow="1" lastCol="1" bandRow="1" bandCol="1">
                <a:tableStyleId>{5C22544A-7EE6-4342-B048-85BDC9FD1C3A}</a:tableStyleId>
              </a:tblPr>
              <a:tblGrid>
                <a:gridCol w="5302258">
                  <a:extLst>
                    <a:ext uri="{9D8B030D-6E8A-4147-A177-3AD203B41FA5}">
                      <a16:colId xmlns:a16="http://schemas.microsoft.com/office/drawing/2014/main" val="3029255211"/>
                    </a:ext>
                  </a:extLst>
                </a:gridCol>
                <a:gridCol w="777520">
                  <a:extLst>
                    <a:ext uri="{9D8B030D-6E8A-4147-A177-3AD203B41FA5}">
                      <a16:colId xmlns:a16="http://schemas.microsoft.com/office/drawing/2014/main" val="563720406"/>
                    </a:ext>
                  </a:extLst>
                </a:gridCol>
                <a:gridCol w="907107">
                  <a:extLst>
                    <a:ext uri="{9D8B030D-6E8A-4147-A177-3AD203B41FA5}">
                      <a16:colId xmlns:a16="http://schemas.microsoft.com/office/drawing/2014/main" val="2338410254"/>
                    </a:ext>
                  </a:extLst>
                </a:gridCol>
                <a:gridCol w="907107">
                  <a:extLst>
                    <a:ext uri="{9D8B030D-6E8A-4147-A177-3AD203B41FA5}">
                      <a16:colId xmlns:a16="http://schemas.microsoft.com/office/drawing/2014/main" val="3045168744"/>
                    </a:ext>
                  </a:extLst>
                </a:gridCol>
                <a:gridCol w="907107">
                  <a:extLst>
                    <a:ext uri="{9D8B030D-6E8A-4147-A177-3AD203B41FA5}">
                      <a16:colId xmlns:a16="http://schemas.microsoft.com/office/drawing/2014/main" val="2653564494"/>
                    </a:ext>
                  </a:extLst>
                </a:gridCol>
              </a:tblGrid>
              <a:tr h="561802">
                <a:tc>
                  <a:txBody>
                    <a:bodyPr/>
                    <a:lstStyle/>
                    <a:p>
                      <a:pPr marL="78105" marR="106045" algn="just">
                        <a:lnSpc>
                          <a:spcPct val="99000"/>
                        </a:lnSpc>
                        <a:spcAft>
                          <a:spcPts val="0"/>
                        </a:spcAft>
                      </a:pPr>
                      <a:r>
                        <a:rPr lang="en-US" sz="1800" dirty="0" err="1">
                          <a:effectLst/>
                        </a:rPr>
                        <a:t>Suomalainen</a:t>
                      </a:r>
                      <a:r>
                        <a:rPr lang="en-US" sz="1800" dirty="0">
                          <a:effectLst/>
                        </a:rPr>
                        <a:t> </a:t>
                      </a:r>
                      <a:r>
                        <a:rPr lang="en-US" sz="1800" dirty="0" err="1">
                          <a:effectLst/>
                        </a:rPr>
                        <a:t>yo-tutkinto</a:t>
                      </a:r>
                      <a:r>
                        <a:rPr lang="en-US" sz="1800" dirty="0">
                          <a:effectLst/>
                        </a:rPr>
                        <a:t> </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a:effectLst/>
                        </a:rPr>
                        <a:t>L</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a:effectLst/>
                        </a:rPr>
                        <a:t>E</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a:effectLst/>
                        </a:rPr>
                        <a:t>M</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a:effectLst/>
                        </a:rPr>
                        <a:t>C</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9751066"/>
                  </a:ext>
                </a:extLst>
              </a:tr>
              <a:tr h="571726">
                <a:tc>
                  <a:txBody>
                    <a:bodyPr/>
                    <a:lstStyle/>
                    <a:p>
                      <a:pPr marL="78105" marR="106045" algn="just">
                        <a:lnSpc>
                          <a:spcPct val="99000"/>
                        </a:lnSpc>
                        <a:spcAft>
                          <a:spcPts val="0"/>
                        </a:spcAft>
                      </a:pPr>
                      <a:r>
                        <a:rPr lang="en-US" sz="1800" dirty="0" err="1">
                          <a:effectLst/>
                        </a:rPr>
                        <a:t>Äidinkieli</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b="1" kern="1200" dirty="0">
                          <a:solidFill>
                            <a:schemeClr val="lt1"/>
                          </a:solidFill>
                          <a:effectLst/>
                          <a:latin typeface="+mn-lt"/>
                          <a:ea typeface="+mn-ea"/>
                          <a:cs typeface="+mn-cs"/>
                        </a:rPr>
                        <a:t>10</a:t>
                      </a:r>
                      <a:endParaRPr lang="fi-FI" sz="1800" b="1" kern="1200" dirty="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b="1" kern="1200">
                          <a:solidFill>
                            <a:schemeClr val="lt1"/>
                          </a:solidFill>
                          <a:effectLst/>
                          <a:latin typeface="+mn-lt"/>
                          <a:ea typeface="+mn-ea"/>
                          <a:cs typeface="+mn-cs"/>
                        </a:rPr>
                        <a:t>9</a:t>
                      </a:r>
                      <a:endParaRPr lang="fi-FI" sz="1800" b="1" kern="120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b="1" kern="1200">
                          <a:solidFill>
                            <a:schemeClr val="lt1"/>
                          </a:solidFill>
                          <a:effectLst/>
                          <a:latin typeface="+mn-lt"/>
                          <a:ea typeface="+mn-ea"/>
                          <a:cs typeface="+mn-cs"/>
                        </a:rPr>
                        <a:t>7</a:t>
                      </a:r>
                      <a:endParaRPr lang="fi-FI" sz="1800" b="1" kern="120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dirty="0">
                          <a:effectLst/>
                        </a:rPr>
                        <a:t>5</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2585736634"/>
                  </a:ext>
                </a:extLst>
              </a:tr>
              <a:tr h="561802">
                <a:tc>
                  <a:txBody>
                    <a:bodyPr/>
                    <a:lstStyle/>
                    <a:p>
                      <a:pPr marL="78105" marR="106045" algn="just">
                        <a:lnSpc>
                          <a:spcPct val="99000"/>
                        </a:lnSpc>
                        <a:spcAft>
                          <a:spcPts val="0"/>
                        </a:spcAft>
                      </a:pPr>
                      <a:r>
                        <a:rPr lang="en-US" sz="1800">
                          <a:effectLst/>
                        </a:rPr>
                        <a:t>Matematiikka, pitkä oppimäärä</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b="1" kern="1200">
                          <a:solidFill>
                            <a:schemeClr val="lt1"/>
                          </a:solidFill>
                          <a:effectLst/>
                          <a:latin typeface="+mn-lt"/>
                          <a:ea typeface="+mn-ea"/>
                          <a:cs typeface="+mn-cs"/>
                        </a:rPr>
                        <a:t>10</a:t>
                      </a:r>
                      <a:endParaRPr lang="fi-FI" sz="1800" b="1" kern="120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b="1" kern="1200" dirty="0">
                          <a:solidFill>
                            <a:schemeClr val="lt1"/>
                          </a:solidFill>
                          <a:effectLst/>
                          <a:latin typeface="+mn-lt"/>
                          <a:ea typeface="+mn-ea"/>
                          <a:cs typeface="+mn-cs"/>
                        </a:rPr>
                        <a:t>9</a:t>
                      </a:r>
                      <a:endParaRPr lang="fi-FI" sz="1800" b="1" kern="1200" dirty="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b="1" kern="1200">
                          <a:solidFill>
                            <a:schemeClr val="lt1"/>
                          </a:solidFill>
                          <a:effectLst/>
                          <a:latin typeface="+mn-lt"/>
                          <a:ea typeface="+mn-ea"/>
                          <a:cs typeface="+mn-cs"/>
                        </a:rPr>
                        <a:t>7</a:t>
                      </a:r>
                      <a:endParaRPr lang="fi-FI" sz="1800" b="1" kern="120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dirty="0">
                          <a:effectLst/>
                        </a:rPr>
                        <a:t>5</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4069183867"/>
                  </a:ext>
                </a:extLst>
              </a:tr>
              <a:tr h="571726">
                <a:tc>
                  <a:txBody>
                    <a:bodyPr/>
                    <a:lstStyle/>
                    <a:p>
                      <a:pPr marL="78105" marR="106045" algn="just">
                        <a:lnSpc>
                          <a:spcPct val="99000"/>
                        </a:lnSpc>
                        <a:spcAft>
                          <a:spcPts val="0"/>
                        </a:spcAft>
                      </a:pPr>
                      <a:r>
                        <a:rPr lang="en-US" sz="1800">
                          <a:effectLst/>
                        </a:rPr>
                        <a:t>Matematiikka, muu oppimäärä</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en-US" sz="1800" b="1" kern="1200">
                          <a:solidFill>
                            <a:schemeClr val="lt1"/>
                          </a:solidFill>
                          <a:effectLst/>
                          <a:latin typeface="+mn-lt"/>
                          <a:ea typeface="+mn-ea"/>
                          <a:cs typeface="+mn-cs"/>
                        </a:rPr>
                        <a:t>8</a:t>
                      </a:r>
                      <a:endParaRPr lang="fi-FI" sz="1800" b="1" kern="120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b="1" kern="1200" dirty="0">
                          <a:solidFill>
                            <a:schemeClr val="lt1"/>
                          </a:solidFill>
                          <a:effectLst/>
                          <a:latin typeface="+mn-lt"/>
                          <a:ea typeface="+mn-ea"/>
                          <a:cs typeface="+mn-cs"/>
                        </a:rPr>
                        <a:t>6</a:t>
                      </a:r>
                      <a:endParaRPr lang="fi-FI" sz="1800" b="1" kern="1200" dirty="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b="1" kern="1200" dirty="0">
                          <a:solidFill>
                            <a:schemeClr val="lt1"/>
                          </a:solidFill>
                          <a:effectLst/>
                          <a:latin typeface="+mn-lt"/>
                          <a:ea typeface="+mn-ea"/>
                          <a:cs typeface="+mn-cs"/>
                        </a:rPr>
                        <a:t>4</a:t>
                      </a:r>
                      <a:endParaRPr lang="fi-FI" sz="1800" b="1" kern="1200" dirty="0">
                        <a:solidFill>
                          <a:schemeClr val="lt1"/>
                        </a:solidFill>
                        <a:effectLst/>
                        <a:latin typeface="+mn-lt"/>
                        <a:ea typeface="+mn-ea"/>
                        <a:cs typeface="+mn-cs"/>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en-US" sz="1800" dirty="0">
                          <a:effectLst/>
                        </a:rPr>
                        <a:t>2</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317863925"/>
                  </a:ext>
                </a:extLst>
              </a:tr>
              <a:tr h="557831">
                <a:tc>
                  <a:txBody>
                    <a:bodyPr/>
                    <a:lstStyle/>
                    <a:p>
                      <a:pPr marL="78105" marR="106045" algn="just">
                        <a:lnSpc>
                          <a:spcPct val="99000"/>
                        </a:lnSpc>
                        <a:spcAft>
                          <a:spcPts val="0"/>
                        </a:spcAft>
                      </a:pPr>
                      <a:r>
                        <a:rPr lang="fi-FI" sz="1800">
                          <a:effectLst/>
                        </a:rPr>
                        <a:t>Kieli, pitkä oppimäärä</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fi-FI" sz="1800" b="1" kern="1200">
                          <a:solidFill>
                            <a:schemeClr val="lt1"/>
                          </a:solidFill>
                          <a:effectLst/>
                          <a:latin typeface="+mn-lt"/>
                          <a:ea typeface="+mn-ea"/>
                          <a:cs typeface="+mn-cs"/>
                        </a:rPr>
                        <a:t>8</a:t>
                      </a:r>
                    </a:p>
                  </a:txBody>
                  <a:tcPr marL="0" marR="0" marT="0" marB="0">
                    <a:solidFill>
                      <a:schemeClr val="accent1">
                        <a:lumMod val="75000"/>
                      </a:schemeClr>
                    </a:solidFill>
                  </a:tcPr>
                </a:tc>
                <a:tc>
                  <a:txBody>
                    <a:bodyPr/>
                    <a:lstStyle/>
                    <a:p>
                      <a:pPr marL="78105" marR="106045" algn="ctr">
                        <a:lnSpc>
                          <a:spcPct val="99000"/>
                        </a:lnSpc>
                        <a:spcAft>
                          <a:spcPts val="0"/>
                        </a:spcAft>
                      </a:pPr>
                      <a:r>
                        <a:rPr lang="fi-FI" sz="1800" b="1" kern="1200">
                          <a:solidFill>
                            <a:schemeClr val="lt1"/>
                          </a:solidFill>
                          <a:effectLst/>
                          <a:latin typeface="+mn-lt"/>
                          <a:ea typeface="+mn-ea"/>
                          <a:cs typeface="+mn-cs"/>
                        </a:rPr>
                        <a:t>6</a:t>
                      </a:r>
                    </a:p>
                  </a:txBody>
                  <a:tcPr marL="0" marR="0" marT="0" marB="0">
                    <a:solidFill>
                      <a:schemeClr val="accent1">
                        <a:lumMod val="75000"/>
                      </a:schemeClr>
                    </a:solidFill>
                  </a:tcPr>
                </a:tc>
                <a:tc>
                  <a:txBody>
                    <a:bodyPr/>
                    <a:lstStyle/>
                    <a:p>
                      <a:pPr marL="78105" marR="106045" algn="ctr">
                        <a:lnSpc>
                          <a:spcPct val="99000"/>
                        </a:lnSpc>
                        <a:spcAft>
                          <a:spcPts val="0"/>
                        </a:spcAft>
                      </a:pPr>
                      <a:r>
                        <a:rPr lang="fi-FI" sz="1800" b="1" kern="1200" dirty="0">
                          <a:solidFill>
                            <a:schemeClr val="lt1"/>
                          </a:solidFill>
                          <a:effectLst/>
                          <a:latin typeface="+mn-lt"/>
                          <a:ea typeface="+mn-ea"/>
                          <a:cs typeface="+mn-cs"/>
                        </a:rPr>
                        <a:t>4</a:t>
                      </a:r>
                    </a:p>
                  </a:txBody>
                  <a:tcPr marL="0" marR="0" marT="0" marB="0">
                    <a:solidFill>
                      <a:schemeClr val="accent1">
                        <a:lumMod val="75000"/>
                      </a:schemeClr>
                    </a:solidFill>
                  </a:tcPr>
                </a:tc>
                <a:tc>
                  <a:txBody>
                    <a:bodyPr/>
                    <a:lstStyle/>
                    <a:p>
                      <a:pPr marL="78105" marR="106045" algn="ctr">
                        <a:lnSpc>
                          <a:spcPct val="99000"/>
                        </a:lnSpc>
                        <a:spcAft>
                          <a:spcPts val="0"/>
                        </a:spcAft>
                      </a:pPr>
                      <a:r>
                        <a:rPr lang="fi-FI" sz="1800" dirty="0">
                          <a:effectLst/>
                        </a:rPr>
                        <a:t>2</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663891098"/>
                  </a:ext>
                </a:extLst>
              </a:tr>
              <a:tr h="575697">
                <a:tc>
                  <a:txBody>
                    <a:bodyPr/>
                    <a:lstStyle/>
                    <a:p>
                      <a:pPr marL="78105" marR="106045" algn="just">
                        <a:lnSpc>
                          <a:spcPct val="99000"/>
                        </a:lnSpc>
                        <a:spcAft>
                          <a:spcPts val="0"/>
                        </a:spcAft>
                      </a:pPr>
                      <a:r>
                        <a:rPr lang="fi-FI" sz="1800">
                          <a:effectLst/>
                        </a:rPr>
                        <a:t>Kaksi muuta parhaat pisteet antavaa koetta</a:t>
                      </a:r>
                      <a:endParaRPr lang="fi-FI" sz="180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tc>
                <a:tc>
                  <a:txBody>
                    <a:bodyPr/>
                    <a:lstStyle/>
                    <a:p>
                      <a:pPr marL="78105" marR="106045" algn="ctr">
                        <a:lnSpc>
                          <a:spcPct val="99000"/>
                        </a:lnSpc>
                        <a:spcAft>
                          <a:spcPts val="0"/>
                        </a:spcAft>
                      </a:pPr>
                      <a:r>
                        <a:rPr lang="fi-FI" sz="1800" dirty="0">
                          <a:effectLst/>
                        </a:rPr>
                        <a:t>6</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fi-FI" sz="1800" dirty="0">
                          <a:effectLst/>
                        </a:rPr>
                        <a:t>4</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fi-FI" sz="1800" dirty="0">
                          <a:effectLst/>
                        </a:rPr>
                        <a:t>2</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tc>
                  <a:txBody>
                    <a:bodyPr/>
                    <a:lstStyle/>
                    <a:p>
                      <a:pPr marL="78105" marR="106045" algn="ctr">
                        <a:lnSpc>
                          <a:spcPct val="99000"/>
                        </a:lnSpc>
                        <a:spcAft>
                          <a:spcPts val="0"/>
                        </a:spcAft>
                      </a:pPr>
                      <a:r>
                        <a:rPr lang="fi-FI" sz="1800" dirty="0">
                          <a:effectLst/>
                        </a:rPr>
                        <a:t>0</a:t>
                      </a:r>
                      <a:endParaRPr lang="fi-FI" sz="1800" dirty="0">
                        <a:effectLst/>
                        <a:latin typeface="Corbel" panose="020B0503020204020204" pitchFamily="34" charset="0"/>
                        <a:ea typeface="Corbel" panose="020B0503020204020204" pitchFamily="34" charset="0"/>
                        <a:cs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1231287191"/>
                  </a:ext>
                </a:extLst>
              </a:tr>
            </a:tbl>
          </a:graphicData>
        </a:graphic>
      </p:graphicFrame>
    </p:spTree>
    <p:extLst>
      <p:ext uri="{BB962C8B-B14F-4D97-AF65-F5344CB8AC3E}">
        <p14:creationId xmlns:p14="http://schemas.microsoft.com/office/powerpoint/2010/main" val="279129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9672" y="1579901"/>
            <a:ext cx="10785578" cy="5278099"/>
          </a:xfrm>
        </p:spPr>
        <p:txBody>
          <a:bodyPr>
            <a:normAutofit/>
          </a:bodyPr>
          <a:lstStyle/>
          <a:p>
            <a:pPr marL="0" indent="0">
              <a:lnSpc>
                <a:spcPct val="100000"/>
              </a:lnSpc>
              <a:buNone/>
            </a:pPr>
            <a:r>
              <a:rPr lang="fi-FI" sz="2400" dirty="0"/>
              <a:t>Jos hakija on suorittanut kaksi kieltä (pitkä oppimäärä), parempi näistä otetaan huomioon kohdassa ”kieli, pitkä oppimäärä” ja toinen otetaan huomioon kohdassa ”kaksi muuta parhaat pisteet antavaa koetta” (ko. kohdan ehto täytyttävä).</a:t>
            </a:r>
          </a:p>
          <a:p>
            <a:pPr marL="0" indent="0">
              <a:lnSpc>
                <a:spcPct val="100000"/>
              </a:lnSpc>
              <a:buNone/>
            </a:pPr>
            <a:endParaRPr lang="fi-FI" sz="2400" dirty="0"/>
          </a:p>
          <a:p>
            <a:pPr marL="0" indent="0">
              <a:lnSpc>
                <a:spcPct val="100000"/>
              </a:lnSpc>
              <a:buNone/>
            </a:pPr>
            <a:r>
              <a:rPr lang="fi-FI" sz="2400" dirty="0"/>
              <a:t>Samasta oppiaineesta voi saada pisteet vain yhden kerran. Esimerkiksi, jos hakija on suorittanut sekä lyhyen että pitkän matematiikan, vain toinen näistä huomioidaan matematiikasta annettavissa pisteissä eikä toisesta enää saa pisteitä kohdassa “kaksi muuta parhaat pisteet antavaa koetta”.</a:t>
            </a:r>
          </a:p>
          <a:p>
            <a:pPr marL="0" indent="0">
              <a:lnSpc>
                <a:spcPct val="100000"/>
              </a:lnSpc>
              <a:buNone/>
            </a:pPr>
            <a:r>
              <a:rPr lang="fi-FI" sz="2000" dirty="0" smtClean="0"/>
              <a:t> </a:t>
            </a:r>
          </a:p>
          <a:p>
            <a:pPr marL="0" indent="0">
              <a:lnSpc>
                <a:spcPct val="100000"/>
              </a:lnSpc>
              <a:buNone/>
            </a:pPr>
            <a:endParaRPr lang="fi-FI" sz="2000" dirty="0"/>
          </a:p>
        </p:txBody>
      </p:sp>
      <p:sp>
        <p:nvSpPr>
          <p:cNvPr id="4" name="Title 3"/>
          <p:cNvSpPr>
            <a:spLocks noGrp="1"/>
          </p:cNvSpPr>
          <p:nvPr>
            <p:ph type="title"/>
          </p:nvPr>
        </p:nvSpPr>
        <p:spPr>
          <a:xfrm>
            <a:off x="385297" y="392460"/>
            <a:ext cx="10225554" cy="501641"/>
          </a:xfrm>
        </p:spPr>
        <p:txBody>
          <a:bodyPr>
            <a:normAutofit fontScale="90000"/>
          </a:bodyPr>
          <a:lstStyle/>
          <a:p>
            <a:endParaRPr lang="fi-FI" sz="3000" dirty="0"/>
          </a:p>
        </p:txBody>
      </p:sp>
    </p:spTree>
    <p:extLst>
      <p:ext uri="{BB962C8B-B14F-4D97-AF65-F5344CB8AC3E}">
        <p14:creationId xmlns:p14="http://schemas.microsoft.com/office/powerpoint/2010/main" val="370546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8028" y="1275101"/>
            <a:ext cx="10145029" cy="5175804"/>
          </a:xfrm>
        </p:spPr>
        <p:txBody>
          <a:bodyPr>
            <a:normAutofit/>
          </a:bodyPr>
          <a:lstStyle/>
          <a:p>
            <a:pPr marL="0" indent="0">
              <a:lnSpc>
                <a:spcPct val="100000"/>
              </a:lnSpc>
              <a:buNone/>
            </a:pPr>
            <a:r>
              <a:rPr lang="en-US" sz="2400" b="1" dirty="0" err="1" smtClean="0">
                <a:solidFill>
                  <a:schemeClr val="accent2"/>
                </a:solidFill>
              </a:rPr>
              <a:t>Koepistevalinnan</a:t>
            </a:r>
            <a:r>
              <a:rPr lang="en-US" sz="2400" b="1" dirty="0" smtClean="0">
                <a:solidFill>
                  <a:schemeClr val="accent2"/>
                </a:solidFill>
              </a:rPr>
              <a:t> </a:t>
            </a:r>
            <a:r>
              <a:rPr lang="en-US" sz="2400" b="1" dirty="0" err="1" smtClean="0">
                <a:solidFill>
                  <a:schemeClr val="accent2"/>
                </a:solidFill>
              </a:rPr>
              <a:t>osuus</a:t>
            </a:r>
            <a:r>
              <a:rPr lang="en-US" sz="2400" b="1" dirty="0" smtClean="0">
                <a:solidFill>
                  <a:schemeClr val="accent2"/>
                </a:solidFill>
              </a:rPr>
              <a:t> 40 % </a:t>
            </a:r>
            <a:r>
              <a:rPr lang="en-US" sz="2400" b="1" dirty="0" err="1" smtClean="0">
                <a:solidFill>
                  <a:schemeClr val="accent2"/>
                </a:solidFill>
              </a:rPr>
              <a:t>aloituspaikoista</a:t>
            </a:r>
            <a:endParaRPr lang="en-US" sz="2400" dirty="0" smtClean="0"/>
          </a:p>
          <a:p>
            <a:pPr>
              <a:lnSpc>
                <a:spcPct val="100000"/>
              </a:lnSpc>
            </a:pPr>
            <a:r>
              <a:rPr lang="fi-FI" sz="2400" dirty="0"/>
              <a:t>Hakijat, jotka eivät tule valituksi todistusvalinnassa ylimmäksi asettamaansa kauppatieteellisen alan yhteisvalinnan hakukohteeseen, voivat osallistua valintakokeeseen, jonka perusteella valitaan </a:t>
            </a:r>
            <a:r>
              <a:rPr lang="fi-FI" sz="2400" dirty="0" smtClean="0"/>
              <a:t>koepistein</a:t>
            </a:r>
          </a:p>
          <a:p>
            <a:pPr>
              <a:lnSpc>
                <a:spcPct val="100000"/>
              </a:lnSpc>
            </a:pPr>
            <a:r>
              <a:rPr lang="fi-FI" sz="2400" dirty="0" smtClean="0"/>
              <a:t>Valintajärjestys koepisteiden perusteella huomioiden tasapistesäännöt</a:t>
            </a:r>
            <a:endParaRPr lang="fi-FI" sz="2400" dirty="0"/>
          </a:p>
          <a:p>
            <a:pPr marL="0" indent="0">
              <a:lnSpc>
                <a:spcPct val="100000"/>
              </a:lnSpc>
              <a:buNone/>
            </a:pPr>
            <a:endParaRPr lang="en-US" sz="2400" b="1" dirty="0" smtClean="0">
              <a:solidFill>
                <a:schemeClr val="accent2"/>
              </a:solidFill>
            </a:endParaRPr>
          </a:p>
          <a:p>
            <a:pPr marL="0" indent="0">
              <a:lnSpc>
                <a:spcPct val="100000"/>
              </a:lnSpc>
              <a:buNone/>
            </a:pPr>
            <a:r>
              <a:rPr lang="en-US" sz="2400" b="1" dirty="0" err="1" smtClean="0">
                <a:solidFill>
                  <a:schemeClr val="accent2"/>
                </a:solidFill>
              </a:rPr>
              <a:t>Koepistevalinnan</a:t>
            </a:r>
            <a:r>
              <a:rPr lang="en-US" sz="2400" b="1" dirty="0" smtClean="0">
                <a:solidFill>
                  <a:schemeClr val="accent2"/>
                </a:solidFill>
              </a:rPr>
              <a:t> </a:t>
            </a:r>
            <a:r>
              <a:rPr lang="en-US" sz="2400" b="1" dirty="0" err="1" smtClean="0">
                <a:solidFill>
                  <a:schemeClr val="accent2"/>
                </a:solidFill>
              </a:rPr>
              <a:t>toteutuneet</a:t>
            </a:r>
            <a:r>
              <a:rPr lang="en-US" sz="2400" b="1" dirty="0" smtClean="0">
                <a:solidFill>
                  <a:schemeClr val="accent2"/>
                </a:solidFill>
              </a:rPr>
              <a:t> </a:t>
            </a:r>
            <a:r>
              <a:rPr lang="en-US" sz="2400" b="1" dirty="0" err="1" smtClean="0">
                <a:solidFill>
                  <a:schemeClr val="accent2"/>
                </a:solidFill>
              </a:rPr>
              <a:t>pisterajat</a:t>
            </a:r>
            <a:r>
              <a:rPr lang="en-US" sz="2400" b="1" dirty="0" smtClean="0">
                <a:solidFill>
                  <a:schemeClr val="accent2"/>
                </a:solidFill>
              </a:rPr>
              <a:t> </a:t>
            </a:r>
            <a:r>
              <a:rPr lang="en-US" sz="2400" b="1" dirty="0" err="1" smtClean="0">
                <a:solidFill>
                  <a:schemeClr val="accent2"/>
                </a:solidFill>
              </a:rPr>
              <a:t>vuoden</a:t>
            </a:r>
            <a:r>
              <a:rPr lang="en-US" sz="2400" b="1" dirty="0" smtClean="0">
                <a:solidFill>
                  <a:schemeClr val="accent2"/>
                </a:solidFill>
              </a:rPr>
              <a:t> 2018 </a:t>
            </a:r>
            <a:r>
              <a:rPr lang="en-US" sz="2400" b="1" dirty="0" err="1" smtClean="0">
                <a:solidFill>
                  <a:schemeClr val="accent2"/>
                </a:solidFill>
              </a:rPr>
              <a:t>valinnassa</a:t>
            </a:r>
            <a:endParaRPr lang="en-US" sz="2400" b="1" dirty="0" smtClean="0">
              <a:solidFill>
                <a:schemeClr val="accent2"/>
              </a:solidFill>
            </a:endParaRPr>
          </a:p>
          <a:p>
            <a:pPr>
              <a:lnSpc>
                <a:spcPct val="120000"/>
              </a:lnSpc>
            </a:pPr>
            <a:r>
              <a:rPr lang="en-US" sz="2400" dirty="0" err="1" smtClean="0"/>
              <a:t>Kauppatieteet</a:t>
            </a:r>
            <a:r>
              <a:rPr lang="en-US" sz="2400" dirty="0" smtClean="0"/>
              <a:t>, Turku 28,5 </a:t>
            </a:r>
            <a:r>
              <a:rPr lang="en-US" sz="2400" dirty="0" err="1" smtClean="0"/>
              <a:t>pistettä</a:t>
            </a:r>
            <a:r>
              <a:rPr lang="en-US" sz="2400" dirty="0" smtClean="0"/>
              <a:t>, </a:t>
            </a:r>
            <a:r>
              <a:rPr lang="en-US" sz="2400" dirty="0" err="1" smtClean="0"/>
              <a:t>kokeeseen</a:t>
            </a:r>
            <a:r>
              <a:rPr lang="en-US" sz="2400" dirty="0" smtClean="0"/>
              <a:t> </a:t>
            </a:r>
            <a:r>
              <a:rPr lang="en-US" sz="2400" dirty="0" err="1" smtClean="0"/>
              <a:t>osallistui</a:t>
            </a:r>
            <a:r>
              <a:rPr lang="en-US" sz="2400" dirty="0" smtClean="0"/>
              <a:t> 3213 </a:t>
            </a:r>
            <a:r>
              <a:rPr lang="en-US" sz="2400" dirty="0" err="1" smtClean="0"/>
              <a:t>hakijaa</a:t>
            </a:r>
            <a:r>
              <a:rPr lang="en-US" sz="2400" dirty="0" smtClean="0"/>
              <a:t>, </a:t>
            </a:r>
            <a:r>
              <a:rPr lang="en-US" sz="2400" dirty="0" err="1" smtClean="0"/>
              <a:t>joista</a:t>
            </a:r>
            <a:r>
              <a:rPr lang="en-US" sz="2400" dirty="0" smtClean="0"/>
              <a:t> 81 </a:t>
            </a:r>
            <a:r>
              <a:rPr lang="en-US" sz="2400" dirty="0" err="1" smtClean="0"/>
              <a:t>sai</a:t>
            </a:r>
            <a:r>
              <a:rPr lang="en-US" sz="2400" dirty="0" smtClean="0"/>
              <a:t> </a:t>
            </a:r>
            <a:r>
              <a:rPr lang="en-US" sz="2400" dirty="0" err="1" smtClean="0"/>
              <a:t>opiskelupaikan</a:t>
            </a:r>
            <a:r>
              <a:rPr lang="en-US" sz="2400" dirty="0" smtClean="0"/>
              <a:t> (3 %)</a:t>
            </a:r>
          </a:p>
          <a:p>
            <a:pPr>
              <a:lnSpc>
                <a:spcPct val="120000"/>
              </a:lnSpc>
            </a:pPr>
            <a:r>
              <a:rPr lang="en-US" sz="2400" dirty="0" err="1" smtClean="0"/>
              <a:t>Kauppatieteet</a:t>
            </a:r>
            <a:r>
              <a:rPr lang="en-US" sz="2400" dirty="0" smtClean="0"/>
              <a:t>, Pori 24,5 </a:t>
            </a:r>
            <a:r>
              <a:rPr lang="en-US" sz="2400" dirty="0" err="1" smtClean="0"/>
              <a:t>pistettä</a:t>
            </a:r>
            <a:r>
              <a:rPr lang="en-US" sz="2400" dirty="0" smtClean="0"/>
              <a:t>, </a:t>
            </a:r>
            <a:r>
              <a:rPr lang="en-US" sz="2400" dirty="0" err="1" smtClean="0"/>
              <a:t>kokeeseen</a:t>
            </a:r>
            <a:r>
              <a:rPr lang="en-US" sz="2400" dirty="0" smtClean="0"/>
              <a:t> </a:t>
            </a:r>
            <a:r>
              <a:rPr lang="en-US" sz="2400" dirty="0" err="1" smtClean="0"/>
              <a:t>osallistui</a:t>
            </a:r>
            <a:r>
              <a:rPr lang="en-US" sz="2400" dirty="0"/>
              <a:t> </a:t>
            </a:r>
            <a:r>
              <a:rPr lang="en-US" sz="2400" dirty="0" smtClean="0"/>
              <a:t>1032 </a:t>
            </a:r>
            <a:r>
              <a:rPr lang="en-US" sz="2400" dirty="0" err="1" smtClean="0"/>
              <a:t>hakijaa</a:t>
            </a:r>
            <a:r>
              <a:rPr lang="en-US" sz="2400" dirty="0" smtClean="0"/>
              <a:t>, </a:t>
            </a:r>
            <a:r>
              <a:rPr lang="en-US" sz="2400" dirty="0" err="1" smtClean="0"/>
              <a:t>joista</a:t>
            </a:r>
            <a:r>
              <a:rPr lang="en-US" sz="2400" dirty="0" smtClean="0"/>
              <a:t> 25 </a:t>
            </a:r>
            <a:r>
              <a:rPr lang="en-US" sz="2400" dirty="0" err="1" smtClean="0"/>
              <a:t>sai</a:t>
            </a:r>
            <a:r>
              <a:rPr lang="en-US" sz="2400" dirty="0" smtClean="0"/>
              <a:t> </a:t>
            </a:r>
            <a:r>
              <a:rPr lang="en-US" sz="2400" dirty="0" err="1" smtClean="0"/>
              <a:t>opiskelupaikan</a:t>
            </a:r>
            <a:r>
              <a:rPr lang="en-US" sz="2400" dirty="0" smtClean="0"/>
              <a:t> (2 %)</a:t>
            </a:r>
            <a:endParaRPr lang="en-US" sz="2400" dirty="0"/>
          </a:p>
        </p:txBody>
      </p:sp>
      <p:sp>
        <p:nvSpPr>
          <p:cNvPr id="4" name="Title 3"/>
          <p:cNvSpPr>
            <a:spLocks noGrp="1"/>
          </p:cNvSpPr>
          <p:nvPr>
            <p:ph type="title"/>
          </p:nvPr>
        </p:nvSpPr>
        <p:spPr>
          <a:xfrm>
            <a:off x="1078028" y="438150"/>
            <a:ext cx="10145029" cy="626269"/>
          </a:xfrm>
        </p:spPr>
        <p:txBody>
          <a:bodyPr>
            <a:normAutofit/>
          </a:bodyPr>
          <a:lstStyle/>
          <a:p>
            <a:r>
              <a:rPr lang="fi-FI" sz="3000" dirty="0" smtClean="0"/>
              <a:t>Kauppatieteellisen alan yhteisvalinnan koepistevalinta</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48831"/>
            <a:ext cx="338356" cy="415588"/>
          </a:xfrm>
          <a:prstGeom prst="rect">
            <a:avLst/>
          </a:prstGeom>
        </p:spPr>
      </p:pic>
    </p:spTree>
    <p:extLst>
      <p:ext uri="{BB962C8B-B14F-4D97-AF65-F5344CB8AC3E}">
        <p14:creationId xmlns:p14="http://schemas.microsoft.com/office/powerpoint/2010/main" val="183730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8028" y="1275100"/>
            <a:ext cx="10145029" cy="5430499"/>
          </a:xfrm>
        </p:spPr>
        <p:txBody>
          <a:bodyPr>
            <a:normAutofit fontScale="92500" lnSpcReduction="10000"/>
          </a:bodyPr>
          <a:lstStyle/>
          <a:p>
            <a:pPr marL="0" indent="0">
              <a:lnSpc>
                <a:spcPct val="100000"/>
              </a:lnSpc>
              <a:buNone/>
            </a:pPr>
            <a:r>
              <a:rPr lang="en-US" sz="2400" b="1" dirty="0" err="1" smtClean="0">
                <a:solidFill>
                  <a:schemeClr val="accent2"/>
                </a:solidFill>
              </a:rPr>
              <a:t>Valintakoe</a:t>
            </a:r>
            <a:r>
              <a:rPr lang="en-US" sz="2400" b="1" dirty="0" smtClean="0">
                <a:solidFill>
                  <a:schemeClr val="accent2"/>
                </a:solidFill>
              </a:rPr>
              <a:t> </a:t>
            </a:r>
            <a:r>
              <a:rPr lang="en-US" sz="2400" b="1" dirty="0" err="1" smtClean="0">
                <a:solidFill>
                  <a:schemeClr val="accent2"/>
                </a:solidFill>
              </a:rPr>
              <a:t>keskiviikkona</a:t>
            </a:r>
            <a:r>
              <a:rPr lang="en-US" sz="2400" b="1" dirty="0" smtClean="0">
                <a:solidFill>
                  <a:schemeClr val="accent2"/>
                </a:solidFill>
              </a:rPr>
              <a:t> 5.6.2019 </a:t>
            </a:r>
            <a:r>
              <a:rPr lang="en-US" sz="2400" b="1" dirty="0" err="1" smtClean="0">
                <a:solidFill>
                  <a:schemeClr val="accent2"/>
                </a:solidFill>
              </a:rPr>
              <a:t>klo</a:t>
            </a:r>
            <a:r>
              <a:rPr lang="en-US" sz="2400" b="1" dirty="0" smtClean="0">
                <a:solidFill>
                  <a:schemeClr val="accent2"/>
                </a:solidFill>
              </a:rPr>
              <a:t> 12–15 </a:t>
            </a:r>
            <a:endParaRPr lang="en-US" sz="2400" dirty="0" smtClean="0"/>
          </a:p>
          <a:p>
            <a:pPr>
              <a:lnSpc>
                <a:spcPct val="100000"/>
              </a:lnSpc>
            </a:pPr>
            <a:r>
              <a:rPr lang="fi-FI" sz="2400" dirty="0" smtClean="0"/>
              <a:t>Hakija tekee kokeen ensisijaisessa kauppatieteellisen alan yhteisvalinnan hakukohteessaan (pl. ruotsin kieliset yksiköt, joissa koepaikka valitaan hakulomakkeella) eli jos haet ykkösenä Turkuun, teet kokeen Turussa jne.</a:t>
            </a:r>
            <a:endParaRPr lang="fi-FI" sz="2400" dirty="0"/>
          </a:p>
          <a:p>
            <a:pPr>
              <a:lnSpc>
                <a:spcPct val="100000"/>
              </a:lnSpc>
            </a:pPr>
            <a:r>
              <a:rPr lang="fi-FI" sz="2400" dirty="0" smtClean="0"/>
              <a:t>Ensimmäiselle sijalle asettamaansa hakukohteeseen todistusvalinnassa valitut eivät saa osallistua valintakokeeseen</a:t>
            </a:r>
          </a:p>
          <a:p>
            <a:pPr>
              <a:lnSpc>
                <a:spcPct val="100000"/>
              </a:lnSpc>
            </a:pPr>
            <a:r>
              <a:rPr lang="fi-FI" sz="2400" dirty="0" smtClean="0"/>
              <a:t>Valintakoe koostuu </a:t>
            </a:r>
            <a:r>
              <a:rPr lang="fi-FI" sz="2400" dirty="0" err="1" smtClean="0"/>
              <a:t>monivalinta</a:t>
            </a:r>
            <a:r>
              <a:rPr lang="fi-FI" sz="2400" dirty="0" smtClean="0"/>
              <a:t>- ja/tai oikein/väärin -kysymyksistä</a:t>
            </a:r>
          </a:p>
          <a:p>
            <a:pPr marL="0" indent="0">
              <a:lnSpc>
                <a:spcPct val="100000"/>
              </a:lnSpc>
              <a:buNone/>
            </a:pPr>
            <a:r>
              <a:rPr lang="fi-FI" sz="2400" b="1" dirty="0">
                <a:solidFill>
                  <a:schemeClr val="accent2"/>
                </a:solidFill>
              </a:rPr>
              <a:t>Koe perustuu seuraaviin lukion opetussuunnitelman mukaisiin oppimääriin (</a:t>
            </a:r>
            <a:r>
              <a:rPr lang="fi-FI" sz="2400" b="1" dirty="0" smtClean="0">
                <a:solidFill>
                  <a:schemeClr val="accent2"/>
                </a:solidFill>
              </a:rPr>
              <a:t>opetushallituksen määräys 60/011/2015):</a:t>
            </a:r>
          </a:p>
          <a:p>
            <a:pPr>
              <a:lnSpc>
                <a:spcPct val="100000"/>
              </a:lnSpc>
              <a:buFontTx/>
              <a:buChar char="-"/>
            </a:pPr>
            <a:r>
              <a:rPr lang="fi-FI" sz="2000" dirty="0" smtClean="0"/>
              <a:t>Taloustieto </a:t>
            </a:r>
            <a:r>
              <a:rPr lang="fi-FI" sz="2000" dirty="0"/>
              <a:t>(</a:t>
            </a:r>
            <a:r>
              <a:rPr lang="fi-FI" sz="2000" dirty="0" smtClean="0"/>
              <a:t>YH2)</a:t>
            </a:r>
          </a:p>
          <a:p>
            <a:pPr>
              <a:lnSpc>
                <a:spcPct val="100000"/>
              </a:lnSpc>
              <a:buFontTx/>
              <a:buChar char="-"/>
            </a:pPr>
            <a:r>
              <a:rPr lang="fi-FI" sz="2000" dirty="0" smtClean="0"/>
              <a:t>Ihminen </a:t>
            </a:r>
            <a:r>
              <a:rPr lang="fi-FI" sz="2000" dirty="0"/>
              <a:t>ympäristön ja yhteiskunnan muutoksessa (</a:t>
            </a:r>
            <a:r>
              <a:rPr lang="fi-FI" sz="2000" dirty="0" smtClean="0"/>
              <a:t>HI1)</a:t>
            </a:r>
          </a:p>
          <a:p>
            <a:pPr>
              <a:lnSpc>
                <a:spcPct val="100000"/>
              </a:lnSpc>
              <a:buFontTx/>
              <a:buChar char="-"/>
            </a:pPr>
            <a:r>
              <a:rPr lang="fi-FI" sz="2000" dirty="0" smtClean="0"/>
              <a:t>Tilastot </a:t>
            </a:r>
            <a:r>
              <a:rPr lang="fi-FI" sz="2000" dirty="0"/>
              <a:t>ja todennäköisyys  (</a:t>
            </a:r>
            <a:r>
              <a:rPr lang="fi-FI" sz="2000" dirty="0" smtClean="0"/>
              <a:t>MAB5) </a:t>
            </a:r>
            <a:r>
              <a:rPr lang="fi-FI" sz="2000" dirty="0"/>
              <a:t>tai </a:t>
            </a:r>
            <a:r>
              <a:rPr lang="fi-FI" sz="2000" dirty="0" smtClean="0"/>
              <a:t>Todennäköisyys </a:t>
            </a:r>
            <a:r>
              <a:rPr lang="fi-FI" sz="2000" dirty="0"/>
              <a:t>ja tilastot (MAA10) </a:t>
            </a:r>
            <a:r>
              <a:rPr lang="fi-FI" sz="2000" dirty="0" smtClean="0"/>
              <a:t>(valintakokeeseen riittää jompikumpi </a:t>
            </a:r>
            <a:r>
              <a:rPr lang="fi-FI" sz="2000" dirty="0"/>
              <a:t>matematiikan </a:t>
            </a:r>
            <a:r>
              <a:rPr lang="fi-FI" sz="2000" dirty="0" smtClean="0"/>
              <a:t>oppimäärä)</a:t>
            </a:r>
          </a:p>
          <a:p>
            <a:pPr marL="0" indent="0">
              <a:lnSpc>
                <a:spcPct val="100000"/>
              </a:lnSpc>
              <a:buNone/>
            </a:pPr>
            <a:r>
              <a:rPr lang="fi-FI" sz="2400" dirty="0" smtClean="0"/>
              <a:t>sekä </a:t>
            </a:r>
            <a:r>
              <a:rPr lang="fi-FI" sz="2400" dirty="0"/>
              <a:t>kokeessa mahdollisesti jaettavaan aineistoon.</a:t>
            </a:r>
          </a:p>
        </p:txBody>
      </p:sp>
      <p:sp>
        <p:nvSpPr>
          <p:cNvPr id="4" name="Title 3"/>
          <p:cNvSpPr>
            <a:spLocks noGrp="1"/>
          </p:cNvSpPr>
          <p:nvPr>
            <p:ph type="title"/>
          </p:nvPr>
        </p:nvSpPr>
        <p:spPr>
          <a:xfrm>
            <a:off x="1078028" y="438150"/>
            <a:ext cx="10145029" cy="626269"/>
          </a:xfrm>
        </p:spPr>
        <p:txBody>
          <a:bodyPr>
            <a:normAutofit/>
          </a:bodyPr>
          <a:lstStyle/>
          <a:p>
            <a:r>
              <a:rPr lang="fi-FI" sz="3000" dirty="0" smtClean="0"/>
              <a:t>Kauppatieteellisen alan yhteisvalinnan valintakoe</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48831"/>
            <a:ext cx="338356" cy="415588"/>
          </a:xfrm>
          <a:prstGeom prst="rect">
            <a:avLst/>
          </a:prstGeom>
        </p:spPr>
      </p:pic>
    </p:spTree>
    <p:extLst>
      <p:ext uri="{BB962C8B-B14F-4D97-AF65-F5344CB8AC3E}">
        <p14:creationId xmlns:p14="http://schemas.microsoft.com/office/powerpoint/2010/main" val="28413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9672" y="1427501"/>
            <a:ext cx="10483385" cy="5430499"/>
          </a:xfrm>
        </p:spPr>
        <p:txBody>
          <a:bodyPr>
            <a:normAutofit lnSpcReduction="10000"/>
          </a:bodyPr>
          <a:lstStyle/>
          <a:p>
            <a:pPr marL="0" indent="0">
              <a:lnSpc>
                <a:spcPct val="100000"/>
              </a:lnSpc>
              <a:buNone/>
            </a:pPr>
            <a:r>
              <a:rPr lang="en-US" sz="2400" b="1" dirty="0" err="1" smtClean="0">
                <a:solidFill>
                  <a:schemeClr val="accent2"/>
                </a:solidFill>
              </a:rPr>
              <a:t>Valinta</a:t>
            </a:r>
            <a:r>
              <a:rPr lang="en-US" sz="2400" b="1" dirty="0" smtClean="0">
                <a:solidFill>
                  <a:schemeClr val="accent2"/>
                </a:solidFill>
              </a:rPr>
              <a:t> </a:t>
            </a:r>
            <a:r>
              <a:rPr lang="en-US" sz="2400" b="1" dirty="0" err="1" smtClean="0">
                <a:solidFill>
                  <a:schemeClr val="accent2"/>
                </a:solidFill>
              </a:rPr>
              <a:t>haastattelujen</a:t>
            </a:r>
            <a:r>
              <a:rPr lang="en-US" sz="2400" b="1" dirty="0" smtClean="0">
                <a:solidFill>
                  <a:schemeClr val="accent2"/>
                </a:solidFill>
              </a:rPr>
              <a:t> ja </a:t>
            </a:r>
            <a:r>
              <a:rPr lang="en-US" sz="2400" b="1" dirty="0" err="1" smtClean="0">
                <a:solidFill>
                  <a:schemeClr val="accent2"/>
                </a:solidFill>
              </a:rPr>
              <a:t>valintakokeen</a:t>
            </a:r>
            <a:r>
              <a:rPr lang="en-US" sz="2400" b="1" dirty="0" smtClean="0">
                <a:solidFill>
                  <a:schemeClr val="accent2"/>
                </a:solidFill>
              </a:rPr>
              <a:t> </a:t>
            </a:r>
            <a:r>
              <a:rPr lang="en-US" sz="2400" b="1" dirty="0" err="1" smtClean="0">
                <a:solidFill>
                  <a:schemeClr val="accent2"/>
                </a:solidFill>
              </a:rPr>
              <a:t>perusteella</a:t>
            </a:r>
            <a:r>
              <a:rPr lang="en-US" sz="2400" b="1" dirty="0" smtClean="0">
                <a:solidFill>
                  <a:schemeClr val="accent2"/>
                </a:solidFill>
              </a:rPr>
              <a:t> (</a:t>
            </a:r>
            <a:r>
              <a:rPr lang="en-US" sz="2400" b="1" dirty="0" err="1" smtClean="0">
                <a:solidFill>
                  <a:schemeClr val="accent2"/>
                </a:solidFill>
              </a:rPr>
              <a:t>ei</a:t>
            </a:r>
            <a:r>
              <a:rPr lang="en-US" sz="2400" b="1" dirty="0" smtClean="0">
                <a:solidFill>
                  <a:schemeClr val="accent2"/>
                </a:solidFill>
              </a:rPr>
              <a:t> </a:t>
            </a:r>
            <a:r>
              <a:rPr lang="en-US" sz="2400" b="1" dirty="0" err="1" smtClean="0">
                <a:solidFill>
                  <a:schemeClr val="accent2"/>
                </a:solidFill>
              </a:rPr>
              <a:t>todistusvalintaa</a:t>
            </a:r>
            <a:r>
              <a:rPr lang="en-US" sz="2400" b="1" dirty="0" smtClean="0">
                <a:solidFill>
                  <a:schemeClr val="accent2"/>
                </a:solidFill>
              </a:rPr>
              <a:t>)</a:t>
            </a:r>
            <a:endParaRPr lang="en-US" sz="2400" dirty="0" smtClean="0"/>
          </a:p>
          <a:p>
            <a:pPr>
              <a:lnSpc>
                <a:spcPct val="100000"/>
              </a:lnSpc>
            </a:pPr>
            <a:r>
              <a:rPr lang="fi-FI" sz="2400" dirty="0" smtClean="0"/>
              <a:t>Valintakiintiö 60, josta 42 paikkaa on varattu ensikertalaisille hakijoille</a:t>
            </a:r>
            <a:endParaRPr lang="fi-FI" sz="2400" dirty="0"/>
          </a:p>
          <a:p>
            <a:pPr>
              <a:lnSpc>
                <a:spcPct val="100000"/>
              </a:lnSpc>
            </a:pPr>
            <a:r>
              <a:rPr lang="fi-FI" sz="2400" dirty="0" smtClean="0"/>
              <a:t>Haastattelut järjestetään kahtena päivänä ennen valintakoetta (maanantaina 3.6. ja tiistaina 4.6.)</a:t>
            </a:r>
          </a:p>
          <a:p>
            <a:pPr>
              <a:lnSpc>
                <a:spcPct val="100000"/>
              </a:lnSpc>
            </a:pPr>
            <a:r>
              <a:rPr lang="fi-FI" sz="2400" dirty="0"/>
              <a:t>Haastattelu on kaksiosainen: toinen on ryhmäkeskustelu suomenkielellä (arvioidaan hakijan sisällöllisiä valmiuksia) ja toinen parihaastattelu hakijan valitsemalla kielellä (arvioidaan kielitaitoa)</a:t>
            </a:r>
          </a:p>
          <a:p>
            <a:pPr>
              <a:lnSpc>
                <a:spcPct val="100000"/>
              </a:lnSpc>
            </a:pPr>
            <a:r>
              <a:rPr lang="fi-FI" sz="2400" dirty="0"/>
              <a:t>Haastattelukielivaihtoehdot: englanti, espanja, ranska, ruotsi, saksa ja venäjä</a:t>
            </a:r>
          </a:p>
          <a:p>
            <a:pPr>
              <a:lnSpc>
                <a:spcPct val="100000"/>
              </a:lnSpc>
            </a:pPr>
            <a:r>
              <a:rPr lang="fi-FI" sz="2400" dirty="0"/>
              <a:t>Haastatteluihin kutsutaan 240 hakijaa yo-tutkintojen arvosanapisteytyksen perusteella ja yo-tutkintotodistuspisteiden mukaisessa järjestyksessä niiden hakijoiden joukosta, jotka asettavat hakukohteen </a:t>
            </a:r>
            <a:r>
              <a:rPr lang="fi-FI" sz="2400" b="1" dirty="0"/>
              <a:t>ensisijaiseksi </a:t>
            </a:r>
            <a:r>
              <a:rPr lang="fi-FI" sz="2400" b="1" dirty="0" err="1"/>
              <a:t>TuKKK:n</a:t>
            </a:r>
            <a:r>
              <a:rPr lang="fi-FI" sz="2400" b="1" dirty="0"/>
              <a:t> </a:t>
            </a:r>
            <a:r>
              <a:rPr lang="fi-FI" sz="2400" b="1" dirty="0" smtClean="0"/>
              <a:t>hakukohteista </a:t>
            </a:r>
            <a:endParaRPr lang="fi-FI" sz="2400" b="1" dirty="0"/>
          </a:p>
        </p:txBody>
      </p:sp>
      <p:sp>
        <p:nvSpPr>
          <p:cNvPr id="4" name="Title 3"/>
          <p:cNvSpPr>
            <a:spLocks noGrp="1"/>
          </p:cNvSpPr>
          <p:nvPr>
            <p:ph type="title"/>
          </p:nvPr>
        </p:nvSpPr>
        <p:spPr>
          <a:xfrm>
            <a:off x="1078028" y="648831"/>
            <a:ext cx="10145029" cy="626269"/>
          </a:xfrm>
        </p:spPr>
        <p:txBody>
          <a:bodyPr>
            <a:normAutofit fontScale="90000"/>
          </a:bodyPr>
          <a:lstStyle/>
          <a:p>
            <a:r>
              <a:rPr lang="fi-FI" sz="3000" dirty="0" smtClean="0"/>
              <a:t>Valinta kansainvälisen johtamisen ja yrittäjyyden tutkinto-ohjelmaan </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48831"/>
            <a:ext cx="338356" cy="415588"/>
          </a:xfrm>
          <a:prstGeom prst="rect">
            <a:avLst/>
          </a:prstGeom>
        </p:spPr>
      </p:pic>
    </p:spTree>
    <p:extLst>
      <p:ext uri="{BB962C8B-B14F-4D97-AF65-F5344CB8AC3E}">
        <p14:creationId xmlns:p14="http://schemas.microsoft.com/office/powerpoint/2010/main" val="314265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8028" y="1275100"/>
            <a:ext cx="10145029" cy="5430499"/>
          </a:xfrm>
        </p:spPr>
        <p:txBody>
          <a:bodyPr>
            <a:normAutofit/>
          </a:bodyPr>
          <a:lstStyle/>
          <a:p>
            <a:pPr marL="0" indent="0">
              <a:lnSpc>
                <a:spcPct val="100000"/>
              </a:lnSpc>
              <a:buNone/>
            </a:pPr>
            <a:r>
              <a:rPr lang="en-US" sz="2400" b="1" dirty="0" err="1" smtClean="0">
                <a:solidFill>
                  <a:schemeClr val="accent2"/>
                </a:solidFill>
              </a:rPr>
              <a:t>Valintakoe</a:t>
            </a:r>
            <a:r>
              <a:rPr lang="en-US" sz="2400" b="1" dirty="0" smtClean="0">
                <a:solidFill>
                  <a:schemeClr val="accent2"/>
                </a:solidFill>
              </a:rPr>
              <a:t> </a:t>
            </a:r>
            <a:r>
              <a:rPr lang="en-US" sz="2400" b="1" dirty="0" err="1" smtClean="0">
                <a:solidFill>
                  <a:schemeClr val="accent2"/>
                </a:solidFill>
              </a:rPr>
              <a:t>keskiviikkona</a:t>
            </a:r>
            <a:r>
              <a:rPr lang="en-US" sz="2400" b="1" dirty="0" smtClean="0">
                <a:solidFill>
                  <a:schemeClr val="accent2"/>
                </a:solidFill>
              </a:rPr>
              <a:t> 29.5.2019 </a:t>
            </a:r>
            <a:r>
              <a:rPr lang="en-US" sz="2400" b="1" dirty="0" err="1" smtClean="0">
                <a:solidFill>
                  <a:schemeClr val="accent2"/>
                </a:solidFill>
              </a:rPr>
              <a:t>klo</a:t>
            </a:r>
            <a:r>
              <a:rPr lang="en-US" sz="2400" b="1" dirty="0" smtClean="0">
                <a:solidFill>
                  <a:schemeClr val="accent2"/>
                </a:solidFill>
              </a:rPr>
              <a:t> 10–14 </a:t>
            </a:r>
            <a:endParaRPr lang="en-US" sz="2400" dirty="0" smtClean="0"/>
          </a:p>
          <a:p>
            <a:pPr>
              <a:lnSpc>
                <a:spcPct val="100000"/>
              </a:lnSpc>
            </a:pPr>
            <a:r>
              <a:rPr lang="fi-FI" sz="2400" dirty="0"/>
              <a:t>A</a:t>
            </a:r>
            <a:r>
              <a:rPr lang="fi-FI" sz="2400" dirty="0" smtClean="0"/>
              <a:t>loituspaikkakiintiöstä (30) valitaan </a:t>
            </a:r>
            <a:r>
              <a:rPr lang="fi-FI" sz="2400" dirty="0"/>
              <a:t>15 hakijaa ylioppilastodistuksen ja valintakokeen yhteispistemäärän </a:t>
            </a:r>
            <a:r>
              <a:rPr lang="fi-FI" sz="2400" dirty="0" smtClean="0"/>
              <a:t>perusteella</a:t>
            </a:r>
          </a:p>
          <a:p>
            <a:pPr>
              <a:lnSpc>
                <a:spcPct val="100000"/>
              </a:lnSpc>
            </a:pPr>
            <a:r>
              <a:rPr lang="fi-FI" sz="2400" dirty="0" smtClean="0"/>
              <a:t>Pelkän </a:t>
            </a:r>
            <a:r>
              <a:rPr lang="fi-FI" sz="2400" dirty="0"/>
              <a:t>valintakoepistemäärän perusteella valittavien kiintiö on 15</a:t>
            </a:r>
          </a:p>
          <a:p>
            <a:pPr>
              <a:lnSpc>
                <a:spcPct val="100000"/>
              </a:lnSpc>
            </a:pPr>
            <a:r>
              <a:rPr lang="fi-FI" sz="2400" dirty="0"/>
              <a:t>Ensikertalaisuuskiintiö 70% </a:t>
            </a:r>
            <a:r>
              <a:rPr lang="fi-FI" sz="2400" dirty="0" smtClean="0"/>
              <a:t>(yhteispistevalinta 11+ koepistevalinta 10</a:t>
            </a:r>
            <a:r>
              <a:rPr lang="fi-FI" sz="2400" dirty="0"/>
              <a:t>) </a:t>
            </a:r>
          </a:p>
          <a:p>
            <a:pPr>
              <a:lnSpc>
                <a:spcPct val="100000"/>
              </a:lnSpc>
            </a:pPr>
            <a:r>
              <a:rPr lang="fi-FI" sz="2400" dirty="0" smtClean="0"/>
              <a:t>Valintakoekysymykset </a:t>
            </a:r>
            <a:r>
              <a:rPr lang="fi-FI" sz="2400" dirty="0" smtClean="0"/>
              <a:t>ovat esseemuotoisia ja soveltavia kysymyksiä</a:t>
            </a:r>
          </a:p>
          <a:p>
            <a:pPr>
              <a:lnSpc>
                <a:spcPct val="100000"/>
              </a:lnSpc>
            </a:pPr>
            <a:r>
              <a:rPr lang="fi-FI" sz="2400" dirty="0" smtClean="0"/>
              <a:t>Osa kysymyksistä sisältää </a:t>
            </a:r>
            <a:r>
              <a:rPr lang="fi-FI" sz="2400" dirty="0"/>
              <a:t>laskutehtäviä, jotka edellyttävät paitsi valintakoekirjaan perehtymistä myös lukion lyhyen matematiikan </a:t>
            </a:r>
            <a:r>
              <a:rPr lang="fi-FI" sz="2400" dirty="0" smtClean="0"/>
              <a:t>hyvää hallintaa</a:t>
            </a:r>
            <a:endParaRPr lang="fi-FI" sz="2400" dirty="0"/>
          </a:p>
        </p:txBody>
      </p:sp>
      <p:sp>
        <p:nvSpPr>
          <p:cNvPr id="4" name="Title 3"/>
          <p:cNvSpPr>
            <a:spLocks noGrp="1"/>
          </p:cNvSpPr>
          <p:nvPr>
            <p:ph type="title"/>
          </p:nvPr>
        </p:nvSpPr>
        <p:spPr>
          <a:xfrm>
            <a:off x="1078028" y="438150"/>
            <a:ext cx="10145029" cy="626269"/>
          </a:xfrm>
        </p:spPr>
        <p:txBody>
          <a:bodyPr>
            <a:normAutofit/>
          </a:bodyPr>
          <a:lstStyle/>
          <a:p>
            <a:r>
              <a:rPr lang="fi-FI" sz="3000" dirty="0" smtClean="0"/>
              <a:t>Valinta VTK/VTM-tutkintoon pääaineena taloustiede</a:t>
            </a:r>
            <a:endParaRPr lang="fi-FI"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72" y="648831"/>
            <a:ext cx="338356" cy="415588"/>
          </a:xfrm>
          <a:prstGeom prst="rect">
            <a:avLst/>
          </a:prstGeom>
        </p:spPr>
      </p:pic>
    </p:spTree>
    <p:extLst>
      <p:ext uri="{BB962C8B-B14F-4D97-AF65-F5344CB8AC3E}">
        <p14:creationId xmlns:p14="http://schemas.microsoft.com/office/powerpoint/2010/main" val="38386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[today]</PublishingStart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8E495E98BB8E64BA6B1906C37214FC7" ma:contentTypeVersion="1" ma:contentTypeDescription="Luo uusi asiakirja." ma:contentTypeScope="" ma:versionID="6615335088a075fe23779bd2cd7ddbf0">
  <xsd:schema xmlns:xsd="http://www.w3.org/2001/XMLSchema" xmlns:xs="http://www.w3.org/2001/XMLSchema" xmlns:p="http://schemas.microsoft.com/office/2006/metadata/properties" xmlns:ns1="http://schemas.microsoft.com/sharepoint/v3" targetNamespace="http://schemas.microsoft.com/office/2006/metadata/properties" ma:root="true" ma:fieldsID="64784204eb41091b7ce462a78782f5f4" ns1:_="">
    <xsd:import namespace="http://schemas.microsoft.com/sharepoint/v3"/>
    <xsd:element name="properties">
      <xsd:complexType>
        <xsd:sequence>
          <xsd:element name="documentManagement">
            <xsd:complexType>
              <xsd:all>
                <xsd:element ref="ns1:PublishingStartDate"/>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ma:displayName="Ajoituksen alkamispäivämäärä" ma:default="[today]" ma:description="" ma:hidden="true" ma:internalName="PublishingStartDate">
      <xsd:simpleType>
        <xsd:restriction base="dms:Unknown"/>
      </xsd:simpleType>
    </xsd:element>
    <xsd:element name="PublishingExpirationDate" ma:index="9" nillable="true" ma:displayName="Ajoituksen päättymispäivämäärä"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231266-AAE8-471D-84DF-5B7A50E6C4C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417DBFAD-98B5-40D0-A6A7-D084ED73F1E6}">
  <ds:schemaRefs>
    <ds:schemaRef ds:uri="http://schemas.microsoft.com/sharepoint/v3/contenttype/forms"/>
  </ds:schemaRefs>
</ds:datastoreItem>
</file>

<file path=customXml/itemProps3.xml><?xml version="1.0" encoding="utf-8"?>
<ds:datastoreItem xmlns:ds="http://schemas.openxmlformats.org/officeDocument/2006/customXml" ds:itemID="{24DD22FA-1EAA-4036-9902-5C4DC4B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3168</TotalTime>
  <Words>723</Words>
  <Application>Microsoft Office PowerPoint</Application>
  <PresentationFormat>Widescreen</PresentationFormat>
  <Paragraphs>104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Office Theme</vt:lpstr>
      <vt:lpstr>Turun kauppakorkeakoulu Opiskelijavalinta 2019</vt:lpstr>
      <vt:lpstr>Hakukohteet (kandi+maisteritutkinnot)</vt:lpstr>
      <vt:lpstr>Kauppatieteellisen alan yhteisvalinnan todistusvalinta</vt:lpstr>
      <vt:lpstr>Ylioppilastutkinnon arvosanojen pisteytys</vt:lpstr>
      <vt:lpstr>PowerPoint Presentation</vt:lpstr>
      <vt:lpstr>Kauppatieteellisen alan yhteisvalinnan koepistevalinta</vt:lpstr>
      <vt:lpstr>Kauppatieteellisen alan yhteisvalinnan valintakoe</vt:lpstr>
      <vt:lpstr>Valinta kansainvälisen johtamisen ja yrittäjyyden tutkinto-ohjelmaan </vt:lpstr>
      <vt:lpstr>Valinta VTK/VTM-tutkintoon pääaineena taloustiede</vt:lpstr>
      <vt:lpstr>Muiden valintojen muutokset</vt:lpstr>
      <vt:lpstr>PowerPoint Presentation</vt:lpstr>
      <vt:lpstr>PowerPoint Presentation</vt:lpstr>
    </vt:vector>
  </TitlesOfParts>
  <Company>University of Turku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UTU PowerPoint-pohja 2018</dc:title>
  <dc:creator>Antti Tarponen</dc:creator>
  <cp:lastModifiedBy>Kirsi Tammi</cp:lastModifiedBy>
  <cp:revision>91</cp:revision>
  <dcterms:created xsi:type="dcterms:W3CDTF">2018-08-30T06:12:36Z</dcterms:created>
  <dcterms:modified xsi:type="dcterms:W3CDTF">2018-11-05T16:13:35Z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0x01010078E495E98BB8E64BA6B1906C37214FC7</vt:lpwstr>
  </property>
</Properties>
</file>