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256" r:id="rId2"/>
    <p:sldId id="311" r:id="rId3"/>
    <p:sldId id="303" r:id="rId4"/>
    <p:sldId id="574" r:id="rId5"/>
    <p:sldId id="531" r:id="rId6"/>
    <p:sldId id="279" r:id="rId7"/>
    <p:sldId id="274" r:id="rId8"/>
    <p:sldId id="575" r:id="rId9"/>
    <p:sldId id="576" r:id="rId10"/>
    <p:sldId id="414" r:id="rId11"/>
    <p:sldId id="571" r:id="rId12"/>
    <p:sldId id="545" r:id="rId13"/>
    <p:sldId id="573" r:id="rId14"/>
    <p:sldId id="570" r:id="rId15"/>
    <p:sldId id="529" r:id="rId16"/>
    <p:sldId id="577" r:id="rId17"/>
    <p:sldId id="569" r:id="rId18"/>
    <p:sldId id="542" r:id="rId19"/>
    <p:sldId id="318" r:id="rId20"/>
    <p:sldId id="314" r:id="rId21"/>
    <p:sldId id="339" r:id="rId22"/>
    <p:sldId id="578" r:id="rId23"/>
    <p:sldId id="327" r:id="rId24"/>
    <p:sldId id="579" r:id="rId25"/>
    <p:sldId id="580" r:id="rId26"/>
    <p:sldId id="421" r:id="rId27"/>
    <p:sldId id="568" r:id="rId28"/>
    <p:sldId id="534" r:id="rId29"/>
    <p:sldId id="555" r:id="rId30"/>
    <p:sldId id="548" r:id="rId31"/>
    <p:sldId id="567" r:id="rId32"/>
    <p:sldId id="330" r:id="rId33"/>
    <p:sldId id="331" r:id="rId34"/>
    <p:sldId id="332" r:id="rId35"/>
    <p:sldId id="333" r:id="rId36"/>
    <p:sldId id="334" r:id="rId37"/>
    <p:sldId id="343" r:id="rId38"/>
    <p:sldId id="258" r:id="rId39"/>
    <p:sldId id="260" r:id="rId40"/>
    <p:sldId id="257" r:id="rId41"/>
    <p:sldId id="261" r:id="rId42"/>
    <p:sldId id="259" r:id="rId43"/>
    <p:sldId id="262" r:id="rId44"/>
    <p:sldId id="263" r:id="rId45"/>
    <p:sldId id="264" r:id="rId46"/>
    <p:sldId id="265" r:id="rId47"/>
    <p:sldId id="338" r:id="rId48"/>
    <p:sldId id="58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842">
          <p15:clr>
            <a:srgbClr val="A4A3A4"/>
          </p15:clr>
        </p15:guide>
        <p15:guide id="4" pos="31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0" autoAdjust="0"/>
    <p:restoredTop sz="93722"/>
  </p:normalViewPr>
  <p:slideViewPr>
    <p:cSldViewPr>
      <p:cViewPr>
        <p:scale>
          <a:sx n="122" d="100"/>
          <a:sy n="122" d="100"/>
        </p:scale>
        <p:origin x="432" y="144"/>
      </p:cViewPr>
      <p:guideLst>
        <p:guide orient="horz" pos="2160"/>
        <p:guide pos="2880"/>
        <p:guide orient="horz" pos="1842"/>
        <p:guide pos="3106"/>
      </p:guideLst>
    </p:cSldViewPr>
  </p:slideViewPr>
  <p:notesTextViewPr>
    <p:cViewPr>
      <p:scale>
        <a:sx n="1" d="1"/>
        <a:sy n="1" d="1"/>
      </p:scale>
      <p:origin x="0" y="0"/>
    </p:cViewPr>
  </p:notesTextViewPr>
  <p:sorterViewPr>
    <p:cViewPr>
      <p:scale>
        <a:sx n="122" d="100"/>
        <a:sy n="122" d="100"/>
      </p:scale>
      <p:origin x="0" y="48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Garamond" panose="02020404030301010803"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877076-A30C-F042-BF85-5C8EC29B1D63}" type="datetimeFigureOut">
              <a:rPr lang="en-US" smtClean="0">
                <a:latin typeface="Garamond" panose="02020404030301010803" pitchFamily="18" charset="0"/>
              </a:rPr>
              <a:t>11/10/19</a:t>
            </a:fld>
            <a:endParaRPr lang="en-US" dirty="0">
              <a:latin typeface="Garamond" panose="02020404030301010803"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Garamond" panose="02020404030301010803"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5EF52A-2C14-2143-9E6E-E30A4A0208DA}" type="slidenum">
              <a:rPr lang="en-US" smtClean="0">
                <a:latin typeface="Garamond" panose="02020404030301010803" pitchFamily="18" charset="0"/>
              </a:rPr>
              <a:t>‹#›</a:t>
            </a:fld>
            <a:endParaRPr lang="en-US" dirty="0">
              <a:latin typeface="Garamond" panose="02020404030301010803" pitchFamily="18" charset="0"/>
            </a:endParaRPr>
          </a:p>
        </p:txBody>
      </p:sp>
    </p:spTree>
    <p:extLst>
      <p:ext uri="{BB962C8B-B14F-4D97-AF65-F5344CB8AC3E}">
        <p14:creationId xmlns:p14="http://schemas.microsoft.com/office/powerpoint/2010/main" val="3253311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Garamond" panose="02020404030301010803" pitchFamily="18"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Garamond" panose="02020404030301010803" pitchFamily="18" charset="0"/>
              </a:defRPr>
            </a:lvl1pPr>
          </a:lstStyle>
          <a:p>
            <a:fld id="{4070CABA-EA44-495A-A8FF-896125DAB16C}" type="datetimeFigureOut">
              <a:rPr lang="en-US" smtClean="0"/>
              <a:pPr/>
              <a:t>11/10/19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Garamond" panose="02020404030301010803"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Garamond" panose="02020404030301010803" pitchFamily="18" charset="0"/>
              </a:defRPr>
            </a:lvl1pPr>
          </a:lstStyle>
          <a:p>
            <a:fld id="{119A72AC-49C9-4CE3-B977-8684750BC488}" type="slidenum">
              <a:rPr lang="en-US" smtClean="0"/>
              <a:pPr/>
              <a:t>‹#›</a:t>
            </a:fld>
            <a:endParaRPr lang="en-US" dirty="0"/>
          </a:p>
        </p:txBody>
      </p:sp>
    </p:spTree>
    <p:extLst>
      <p:ext uri="{BB962C8B-B14F-4D97-AF65-F5344CB8AC3E}">
        <p14:creationId xmlns:p14="http://schemas.microsoft.com/office/powerpoint/2010/main" val="5045125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Garamond" panose="02020404030301010803" pitchFamily="18" charset="0"/>
        <a:ea typeface="+mn-ea"/>
        <a:cs typeface="+mn-cs"/>
      </a:defRPr>
    </a:lvl1pPr>
    <a:lvl2pPr marL="457200" algn="l" defTabSz="914400" rtl="0" eaLnBrk="1" latinLnBrk="0" hangingPunct="1">
      <a:defRPr sz="1200" b="0" i="0" kern="1200">
        <a:solidFill>
          <a:schemeClr val="tx1"/>
        </a:solidFill>
        <a:latin typeface="Garamond" panose="02020404030301010803" pitchFamily="18" charset="0"/>
        <a:ea typeface="+mn-ea"/>
        <a:cs typeface="+mn-cs"/>
      </a:defRPr>
    </a:lvl2pPr>
    <a:lvl3pPr marL="914400" algn="l" defTabSz="914400" rtl="0" eaLnBrk="1" latinLnBrk="0" hangingPunct="1">
      <a:defRPr sz="1200" b="0" i="0" kern="1200">
        <a:solidFill>
          <a:schemeClr val="tx1"/>
        </a:solidFill>
        <a:latin typeface="Garamond" panose="02020404030301010803" pitchFamily="18" charset="0"/>
        <a:ea typeface="+mn-ea"/>
        <a:cs typeface="+mn-cs"/>
      </a:defRPr>
    </a:lvl3pPr>
    <a:lvl4pPr marL="1371600" algn="l" defTabSz="914400" rtl="0" eaLnBrk="1" latinLnBrk="0" hangingPunct="1">
      <a:defRPr sz="1200" b="0" i="0" kern="1200">
        <a:solidFill>
          <a:schemeClr val="tx1"/>
        </a:solidFill>
        <a:latin typeface="Garamond" panose="02020404030301010803" pitchFamily="18" charset="0"/>
        <a:ea typeface="+mn-ea"/>
        <a:cs typeface="+mn-cs"/>
      </a:defRPr>
    </a:lvl4pPr>
    <a:lvl5pPr marL="1828800" algn="l" defTabSz="914400" rtl="0" eaLnBrk="1" latinLnBrk="0" hangingPunct="1">
      <a:defRPr sz="1200" b="0" i="0" kern="1200">
        <a:solidFill>
          <a:schemeClr val="tx1"/>
        </a:solidFill>
        <a:latin typeface="Garamond" panose="020204040303010108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08EF0-360E-B94A-A9ED-10B422E93706}" type="slidenum">
              <a:rPr lang="en-US" smtClean="0"/>
              <a:t>2</a:t>
            </a:fld>
            <a:endParaRPr lang="en-US" dirty="0"/>
          </a:p>
        </p:txBody>
      </p:sp>
    </p:spTree>
    <p:extLst>
      <p:ext uri="{BB962C8B-B14F-4D97-AF65-F5344CB8AC3E}">
        <p14:creationId xmlns:p14="http://schemas.microsoft.com/office/powerpoint/2010/main" val="181798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ndara"/>
              <a:buNone/>
            </a:pPr>
            <a:fld id="{00000000-1234-1234-1234-123412341234}" type="slidenum">
              <a:rPr lang="en" sz="1400" u="none" strike="noStrike" cap="none">
                <a:solidFill>
                  <a:srgbClr val="000000"/>
                </a:solidFill>
                <a:ea typeface="Candara"/>
                <a:cs typeface="Candara"/>
                <a:sym typeface="Candara"/>
              </a:rPr>
              <a:t>7</a:t>
            </a:fld>
            <a:endParaRPr lang="en" sz="1400" u="none" strike="noStrike" cap="none" dirty="0">
              <a:solidFill>
                <a:srgbClr val="000000"/>
              </a:solidFill>
              <a:ea typeface="Candara"/>
              <a:cs typeface="Candara"/>
              <a:sym typeface="Candara"/>
            </a:endParaRPr>
          </a:p>
        </p:txBody>
      </p:sp>
      <p:sp>
        <p:nvSpPr>
          <p:cNvPr id="443" name="Shape 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4" name="Shape 44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r>
              <a:rPr lang="en" sz="1100" dirty="0">
                <a:solidFill>
                  <a:schemeClr val="dk1"/>
                </a:solidFill>
              </a:rPr>
              <a:t>STAMP THE LEARNING--these are means of meditation</a:t>
            </a:r>
          </a:p>
          <a:p>
            <a:pPr marL="0" marR="0" lvl="0" indent="0" algn="l" rtl="0">
              <a:spcBef>
                <a:spcPts val="0"/>
              </a:spcBef>
              <a:buClr>
                <a:schemeClr val="dk1"/>
              </a:buClr>
              <a:buFont typeface="Arial"/>
              <a:buNone/>
            </a:pPr>
            <a:endParaRPr sz="1100" dirty="0">
              <a:solidFill>
                <a:schemeClr val="dk1"/>
              </a:solidFill>
            </a:endParaRPr>
          </a:p>
        </p:txBody>
      </p:sp>
    </p:spTree>
    <p:extLst>
      <p:ext uri="{BB962C8B-B14F-4D97-AF65-F5344CB8AC3E}">
        <p14:creationId xmlns:p14="http://schemas.microsoft.com/office/powerpoint/2010/main" val="8090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 identity is a multifaceted, fluid understanding of and belief in oneself. Embedded in the term identity is an understanding of one’s individual and cultural identity. Author Tracy  Robinson defines individual identity as, “both visible and invisible domains of the self that influence self-construction. They include, but are not limited to, ethnicity, skin color, gender, sexual orientation, nationality, and physical and intellectual ability.”12 Cultural identity is best defined by Edward Taylor as, “one’s understanding of the multilayered, interdependent, and nonsynchronous interaction of social status, language, race, ethnicity, values, and behaviors that permeate and influence nearly all aspects of our lives.”</a:t>
            </a:r>
          </a:p>
          <a:p>
            <a:endParaRPr lang="en-US" dirty="0"/>
          </a:p>
        </p:txBody>
      </p:sp>
      <p:sp>
        <p:nvSpPr>
          <p:cNvPr id="4" name="Slide Number Placeholder 3"/>
          <p:cNvSpPr>
            <a:spLocks noGrp="1"/>
          </p:cNvSpPr>
          <p:nvPr>
            <p:ph type="sldNum" sz="quarter" idx="5"/>
          </p:nvPr>
        </p:nvSpPr>
        <p:spPr/>
        <p:txBody>
          <a:bodyPr/>
          <a:lstStyle/>
          <a:p>
            <a:pPr>
              <a:defRPr/>
            </a:pPr>
            <a:fld id="{E1D25A21-7108-6D4D-9DCA-0641AE1432DB}" type="slidenum">
              <a:rPr lang="en-US" altLang="en-US" smtClean="0"/>
              <a:pPr>
                <a:defRPr/>
              </a:pPr>
              <a:t>12</a:t>
            </a:fld>
            <a:endParaRPr lang="en-US" altLang="en-US" dirty="0"/>
          </a:p>
        </p:txBody>
      </p:sp>
    </p:spTree>
    <p:extLst>
      <p:ext uri="{BB962C8B-B14F-4D97-AF65-F5344CB8AC3E}">
        <p14:creationId xmlns:p14="http://schemas.microsoft.com/office/powerpoint/2010/main" val="2560430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29B20D77-101F-264B-A0B0-4BAF2D5491CE}"/>
              </a:ext>
            </a:extLst>
          </p:cNvPr>
          <p:cNvSpPr>
            <a:spLocks noGrp="1" noRot="1" noChangeAspect="1" noChangeArrowheads="1" noTextEdit="1"/>
          </p:cNvSpPr>
          <p:nvPr>
            <p:ph type="sldImg"/>
          </p:nvPr>
        </p:nvSpPr>
        <p:spPr>
          <a:xfrm>
            <a:off x="1143000" y="685800"/>
            <a:ext cx="4572000" cy="3429000"/>
          </a:xfrm>
          <a:ln/>
        </p:spPr>
      </p:sp>
      <p:sp>
        <p:nvSpPr>
          <p:cNvPr id="3" name="Notes Placeholder 2">
            <a:extLst>
              <a:ext uri="{FF2B5EF4-FFF2-40B4-BE49-F238E27FC236}">
                <a16:creationId xmlns:a16="http://schemas.microsoft.com/office/drawing/2014/main" id="{11E86490-E614-E346-BCD8-10A6AB1E9E3A}"/>
              </a:ext>
            </a:extLst>
          </p:cNvPr>
          <p:cNvSpPr>
            <a:spLocks noGrp="1"/>
          </p:cNvSpPr>
          <p:nvPr>
            <p:ph type="body" idx="1"/>
          </p:nvPr>
        </p:nvSpPr>
        <p:spPr/>
        <p:txBody>
          <a:bodyPr/>
          <a:lstStyle/>
          <a:p>
            <a:pPr>
              <a:defRPr/>
            </a:pPr>
            <a:r>
              <a:rPr lang="en-US" sz="1800" dirty="0">
                <a:ea typeface="+mn-ea"/>
              </a:rPr>
              <a:t>The dilemma of: teachers own ethics versus curriculum guidelines.</a:t>
            </a:r>
          </a:p>
          <a:p>
            <a:pPr>
              <a:defRPr/>
            </a:pPr>
            <a:r>
              <a:rPr lang="en-US" sz="1800" dirty="0">
                <a:ea typeface="+mn-ea"/>
              </a:rPr>
              <a:t>What kind of things can be negotiated? why?</a:t>
            </a:r>
          </a:p>
          <a:p>
            <a:pPr>
              <a:defRPr/>
            </a:pPr>
            <a:r>
              <a:rPr lang="en-US" sz="1800" dirty="0">
                <a:ea typeface="+mn-ea"/>
              </a:rPr>
              <a:t>What kind of things can not be negotiated? why not?</a:t>
            </a:r>
          </a:p>
          <a:p>
            <a:pPr>
              <a:defRPr/>
            </a:pPr>
            <a:endParaRPr lang="en-US" dirty="0"/>
          </a:p>
        </p:txBody>
      </p:sp>
      <p:sp>
        <p:nvSpPr>
          <p:cNvPr id="80899" name="Slide Number Placeholder 3">
            <a:extLst>
              <a:ext uri="{FF2B5EF4-FFF2-40B4-BE49-F238E27FC236}">
                <a16:creationId xmlns:a16="http://schemas.microsoft.com/office/drawing/2014/main" id="{14F3919E-E5C4-6B4D-89A6-B0DCB642E507}"/>
              </a:ext>
            </a:extLst>
          </p:cNvPr>
          <p:cNvSpPr>
            <a:spLocks noGrp="1"/>
          </p:cNvSpPr>
          <p:nvPr>
            <p:ph type="sldNum" sz="quarter" idx="5"/>
          </p:nvPr>
        </p:nvSpPr>
        <p:spPr>
          <a:noFill/>
        </p:spPr>
        <p:txBody>
          <a:bodyPr/>
          <a:lstStyle>
            <a:lvl1pPr>
              <a:defRPr sz="2400">
                <a:solidFill>
                  <a:schemeClr val="tx1"/>
                </a:solidFill>
                <a:latin typeface="Arial Narrow" panose="020B0604020202020204" pitchFamily="34" charset="0"/>
                <a:ea typeface="ＭＳ Ｐゴシック" panose="020B0600070205080204" pitchFamily="34" charset="-128"/>
              </a:defRPr>
            </a:lvl1pPr>
            <a:lvl2pPr marL="742950" indent="-285750">
              <a:defRPr sz="2400">
                <a:solidFill>
                  <a:schemeClr val="tx1"/>
                </a:solidFill>
                <a:latin typeface="Arial Narrow" panose="020B0604020202020204" pitchFamily="34" charset="0"/>
                <a:ea typeface="ＭＳ Ｐゴシック" panose="020B0600070205080204" pitchFamily="34" charset="-128"/>
              </a:defRPr>
            </a:lvl2pPr>
            <a:lvl3pPr marL="1143000" indent="-228600">
              <a:defRPr sz="2400">
                <a:solidFill>
                  <a:schemeClr val="tx1"/>
                </a:solidFill>
                <a:latin typeface="Arial Narrow" panose="020B0604020202020204" pitchFamily="34" charset="0"/>
                <a:ea typeface="ＭＳ Ｐゴシック" panose="020B0600070205080204" pitchFamily="34" charset="-128"/>
              </a:defRPr>
            </a:lvl3pPr>
            <a:lvl4pPr marL="1600200" indent="-228600">
              <a:defRPr sz="2400">
                <a:solidFill>
                  <a:schemeClr val="tx1"/>
                </a:solidFill>
                <a:latin typeface="Arial Narrow" panose="020B0604020202020204" pitchFamily="34" charset="0"/>
                <a:ea typeface="ＭＳ Ｐゴシック" panose="020B0600070205080204" pitchFamily="34" charset="-128"/>
              </a:defRPr>
            </a:lvl4pPr>
            <a:lvl5pPr marL="2057400" indent="-228600">
              <a:defRPr sz="24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ＭＳ Ｐゴシック" panose="020B0600070205080204" pitchFamily="34" charset="-128"/>
              </a:defRPr>
            </a:lvl9pPr>
          </a:lstStyle>
          <a:p>
            <a:fld id="{B27DD769-F2B3-D44D-A35F-615D944EBCEC}" type="slidenum">
              <a:rPr lang="en-US" altLang="en-US" sz="1200" smtClean="0">
                <a:latin typeface="Garamond" panose="02020404030301010803" pitchFamily="18" charset="0"/>
              </a:rPr>
              <a:pPr/>
              <a:t>15</a:t>
            </a:fld>
            <a:endParaRPr lang="en-US" altLang="en-US" sz="1200" dirty="0">
              <a:latin typeface="Garamond" panose="02020404030301010803" pitchFamily="18" charset="0"/>
            </a:endParaRPr>
          </a:p>
        </p:txBody>
      </p:sp>
    </p:spTree>
    <p:extLst>
      <p:ext uri="{BB962C8B-B14F-4D97-AF65-F5344CB8AC3E}">
        <p14:creationId xmlns:p14="http://schemas.microsoft.com/office/powerpoint/2010/main" val="288674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effectLst/>
                <a:ea typeface="ＭＳ Ｐゴシック" panose="020B0600070205080204" pitchFamily="34" charset="-128"/>
                <a:cs typeface="+mn-cs"/>
              </a:rPr>
              <a:t>Harvard University has produced a working paper that describes five</a:t>
            </a:r>
          </a:p>
          <a:p>
            <a:r>
              <a:rPr lang="en-US" sz="1200" kern="1200" dirty="0">
                <a:solidFill>
                  <a:schemeClr val="tx1"/>
                </a:solidFill>
                <a:effectLst/>
                <a:ea typeface="ＭＳ Ｐゴシック" panose="020B0600070205080204" pitchFamily="34" charset="-128"/>
                <a:cs typeface="+mn-cs"/>
              </a:rPr>
              <a:t>defining features of an individual who is resilient. These include:</a:t>
            </a:r>
          </a:p>
          <a:p>
            <a:r>
              <a:rPr lang="en-US" sz="1200" kern="1200" dirty="0">
                <a:solidFill>
                  <a:schemeClr val="tx1"/>
                </a:solidFill>
                <a:effectLst/>
                <a:ea typeface="ＭＳ Ｐゴシック" panose="020B0600070205080204" pitchFamily="34" charset="-128"/>
                <a:cs typeface="+mn-cs"/>
              </a:rPr>
              <a:t>1) The ability to adapt to disturbances to functioning and development</a:t>
            </a:r>
          </a:p>
          <a:p>
            <a:r>
              <a:rPr lang="en-US" sz="1200" kern="1200" dirty="0">
                <a:solidFill>
                  <a:schemeClr val="tx1"/>
                </a:solidFill>
                <a:effectLst/>
                <a:ea typeface="ＭＳ Ｐゴシック" panose="020B0600070205080204" pitchFamily="34" charset="-128"/>
                <a:cs typeface="+mn-cs"/>
              </a:rPr>
              <a:t>2) The ability to respond to stress in a way that does not impact an individual behaviorally</a:t>
            </a:r>
          </a:p>
          <a:p>
            <a:r>
              <a:rPr lang="en-US" sz="1200" kern="1200" dirty="0">
                <a:solidFill>
                  <a:schemeClr val="tx1"/>
                </a:solidFill>
                <a:effectLst/>
                <a:ea typeface="ＭＳ Ｐゴシック" panose="020B0600070205080204" pitchFamily="34" charset="-128"/>
                <a:cs typeface="+mn-cs"/>
              </a:rPr>
              <a:t>or psychologically</a:t>
            </a:r>
          </a:p>
          <a:p>
            <a:r>
              <a:rPr lang="en-US" sz="1200" kern="1200" dirty="0">
                <a:solidFill>
                  <a:schemeClr val="tx1"/>
                </a:solidFill>
                <a:effectLst/>
                <a:ea typeface="ＭＳ Ｐゴシック" panose="020B0600070205080204" pitchFamily="34" charset="-128"/>
                <a:cs typeface="+mn-cs"/>
              </a:rPr>
              <a:t>3) The ability to use resources towards positive outcomes</a:t>
            </a:r>
          </a:p>
          <a:p>
            <a:r>
              <a:rPr lang="en-US" sz="1200" kern="1200" dirty="0">
                <a:solidFill>
                  <a:schemeClr val="tx1"/>
                </a:solidFill>
                <a:effectLst/>
                <a:ea typeface="ＭＳ Ｐゴシック" panose="020B0600070205080204" pitchFamily="34" charset="-128"/>
                <a:cs typeface="+mn-cs"/>
              </a:rPr>
              <a:t>4) The ability to function in a positive way after adverse events</a:t>
            </a:r>
          </a:p>
          <a:p>
            <a:r>
              <a:rPr lang="en-US" sz="1200" kern="1200" dirty="0">
                <a:solidFill>
                  <a:schemeClr val="tx1"/>
                </a:solidFill>
                <a:effectLst/>
                <a:ea typeface="ＭＳ Ｐゴシック" panose="020B0600070205080204" pitchFamily="34" charset="-128"/>
                <a:cs typeface="+mn-cs"/>
              </a:rPr>
              <a:t>5) The ability to be vulnerable to adverse events24</a:t>
            </a:r>
          </a:p>
          <a:p>
            <a:r>
              <a:rPr lang="en-US" sz="1200" kern="1200" dirty="0">
                <a:solidFill>
                  <a:schemeClr val="tx1"/>
                </a:solidFill>
                <a:effectLst/>
                <a:ea typeface="ＭＳ Ｐゴシック" panose="020B0600070205080204" pitchFamily="34" charset="-128"/>
                <a:cs typeface="+mn-cs"/>
              </a:rPr>
              <a:t>24 "Supportive Relationships and Active Skill-Building Strengthen the Foundations of Resilience:</a:t>
            </a:r>
          </a:p>
          <a:p>
            <a:r>
              <a:rPr lang="en-US" sz="1200" kern="1200" dirty="0">
                <a:solidFill>
                  <a:schemeClr val="tx1"/>
                </a:solidFill>
                <a:effectLst/>
                <a:ea typeface="ＭＳ Ｐゴシック" panose="020B0600070205080204" pitchFamily="34" charset="-128"/>
                <a:cs typeface="+mn-cs"/>
              </a:rPr>
              <a:t> </a:t>
            </a:r>
          </a:p>
          <a:p>
            <a:r>
              <a:rPr lang="en-US" sz="1200" kern="1200" dirty="0">
                <a:solidFill>
                  <a:schemeClr val="tx1"/>
                </a:solidFill>
                <a:effectLst/>
                <a:ea typeface="ＭＳ Ｐゴシック" panose="020B0600070205080204" pitchFamily="34" charset="-128"/>
                <a:cs typeface="+mn-cs"/>
              </a:rPr>
              <a:t>Working Paper 13." National Scientific Council on the Developing Child, 2015.</a:t>
            </a:r>
          </a:p>
          <a:p>
            <a:r>
              <a:rPr lang="en-US" sz="1200" kern="1200" dirty="0">
                <a:solidFill>
                  <a:schemeClr val="tx1"/>
                </a:solidFill>
                <a:effectLst/>
                <a:ea typeface="ＭＳ Ｐゴシック" panose="020B0600070205080204" pitchFamily="34" charset="-128"/>
                <a:cs typeface="+mn-cs"/>
              </a:rPr>
              <a:t> </a:t>
            </a:r>
          </a:p>
          <a:p>
            <a:r>
              <a:rPr lang="en-US" sz="1200" kern="1200" dirty="0">
                <a:solidFill>
                  <a:schemeClr val="tx1"/>
                </a:solidFill>
                <a:effectLst/>
                <a:ea typeface="ＭＳ Ｐゴシック" panose="020B0600070205080204" pitchFamily="34" charset="-128"/>
                <a:cs typeface="+mn-cs"/>
              </a:rPr>
              <a:t> </a:t>
            </a:r>
          </a:p>
          <a:p>
            <a:endParaRPr lang="en-US" dirty="0"/>
          </a:p>
        </p:txBody>
      </p:sp>
      <p:sp>
        <p:nvSpPr>
          <p:cNvPr id="4" name="Slide Number Placeholder 3"/>
          <p:cNvSpPr>
            <a:spLocks noGrp="1"/>
          </p:cNvSpPr>
          <p:nvPr>
            <p:ph type="sldNum" sz="quarter" idx="5"/>
          </p:nvPr>
        </p:nvSpPr>
        <p:spPr/>
        <p:txBody>
          <a:bodyPr/>
          <a:lstStyle/>
          <a:p>
            <a:pPr>
              <a:defRPr/>
            </a:pPr>
            <a:fld id="{E1D25A21-7108-6D4D-9DCA-0641AE1432DB}" type="slidenum">
              <a:rPr lang="en-US" altLang="en-US" smtClean="0"/>
              <a:pPr>
                <a:defRPr/>
              </a:pPr>
              <a:t>29</a:t>
            </a:fld>
            <a:endParaRPr lang="en-US" altLang="en-US" dirty="0"/>
          </a:p>
        </p:txBody>
      </p:sp>
    </p:spTree>
    <p:extLst>
      <p:ext uri="{BB962C8B-B14F-4D97-AF65-F5344CB8AC3E}">
        <p14:creationId xmlns:p14="http://schemas.microsoft.com/office/powerpoint/2010/main" val="3008146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0" i="0">
                <a:latin typeface="Garamond" panose="02020404030301010803" pitchFamily="18"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0" i="0">
                <a:solidFill>
                  <a:schemeClr val="tx1">
                    <a:tint val="75000"/>
                  </a:schemeClr>
                </a:solidFill>
                <a:latin typeface="Garamond" panose="020204040303010108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b="0" i="0">
                <a:latin typeface="Garamond" panose="02020404030301010803" pitchFamily="18" charset="0"/>
              </a:defRPr>
            </a:lvl1pPr>
          </a:lstStyle>
          <a:p>
            <a:fld id="{85C5C2C6-8024-9248-B80F-91CB223708B8}" type="datetime1">
              <a:rPr lang="en-US" smtClean="0"/>
              <a:pPr/>
              <a:t>11/10/19</a:t>
            </a:fld>
            <a:endParaRPr lang="en-US" dirty="0"/>
          </a:p>
        </p:txBody>
      </p:sp>
      <p:sp>
        <p:nvSpPr>
          <p:cNvPr id="5" name="Footer Placeholder 4"/>
          <p:cNvSpPr>
            <a:spLocks noGrp="1"/>
          </p:cNvSpPr>
          <p:nvPr>
            <p:ph type="ftr" sz="quarter" idx="11"/>
          </p:nvPr>
        </p:nvSpPr>
        <p:spPr/>
        <p:txBody>
          <a:bodyPr/>
          <a:lstStyle>
            <a:lvl1pPr>
              <a:defRPr b="0" i="0">
                <a:latin typeface="Garamond" panose="02020404030301010803" pitchFamily="18" charset="0"/>
              </a:defRPr>
            </a:lvl1pPr>
          </a:lstStyle>
          <a:p>
            <a:r>
              <a:rPr lang="en-US" dirty="0"/>
              <a:t>Commins 11.11.19 Rainbow Month Lecture</a:t>
            </a:r>
          </a:p>
        </p:txBody>
      </p:sp>
      <p:sp>
        <p:nvSpPr>
          <p:cNvPr id="6" name="Slide Number Placeholder 5"/>
          <p:cNvSpPr>
            <a:spLocks noGrp="1"/>
          </p:cNvSpPr>
          <p:nvPr>
            <p:ph type="sldNum" sz="quarter" idx="12"/>
          </p:nvPr>
        </p:nvSpPr>
        <p:spPr/>
        <p:txBody>
          <a:bodyPr/>
          <a:lstStyle>
            <a:lvl1pPr>
              <a:defRPr b="0" i="0">
                <a:latin typeface="Garamond" panose="02020404030301010803" pitchFamily="18" charset="0"/>
              </a:defRPr>
            </a:lvl1pPr>
          </a:lstStyle>
          <a:p>
            <a:fld id="{E12FB120-0363-40E8-95AF-A8EC24952518}" type="slidenum">
              <a:rPr lang="en-US" smtClean="0"/>
              <a:pPr/>
              <a:t>‹#›</a:t>
            </a:fld>
            <a:endParaRPr lang="en-US" dirty="0"/>
          </a:p>
        </p:txBody>
      </p:sp>
    </p:spTree>
    <p:extLst>
      <p:ext uri="{BB962C8B-B14F-4D97-AF65-F5344CB8AC3E}">
        <p14:creationId xmlns:p14="http://schemas.microsoft.com/office/powerpoint/2010/main" val="5910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aramond" panose="02020404030301010803" pitchFamily="18"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0" i="0">
                <a:latin typeface="Garamond" panose="02020404030301010803" pitchFamily="18" charset="0"/>
              </a:defRPr>
            </a:lvl1pPr>
            <a:lvl2pPr>
              <a:defRPr b="0" i="0">
                <a:latin typeface="Garamond" panose="02020404030301010803" pitchFamily="18" charset="0"/>
              </a:defRPr>
            </a:lvl2pPr>
            <a:lvl3pPr>
              <a:defRPr b="0" i="0">
                <a:latin typeface="Garamond" panose="02020404030301010803" pitchFamily="18" charset="0"/>
              </a:defRPr>
            </a:lvl3pPr>
            <a:lvl4pPr>
              <a:defRPr b="0" i="0">
                <a:latin typeface="Garamond" panose="02020404030301010803" pitchFamily="18" charset="0"/>
              </a:defRPr>
            </a:lvl4pPr>
            <a:lvl5pPr>
              <a:defRPr b="0" i="0">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0" i="0">
                <a:latin typeface="Garamond" panose="02020404030301010803" pitchFamily="18" charset="0"/>
              </a:defRPr>
            </a:lvl1pPr>
          </a:lstStyle>
          <a:p>
            <a:fld id="{6B722429-638C-3443-A7BF-C8931F78F7F5}" type="datetime1">
              <a:rPr lang="en-US" smtClean="0"/>
              <a:pPr/>
              <a:t>11/10/19</a:t>
            </a:fld>
            <a:endParaRPr lang="en-US" dirty="0"/>
          </a:p>
        </p:txBody>
      </p:sp>
      <p:sp>
        <p:nvSpPr>
          <p:cNvPr id="5" name="Footer Placeholder 4"/>
          <p:cNvSpPr>
            <a:spLocks noGrp="1"/>
          </p:cNvSpPr>
          <p:nvPr>
            <p:ph type="ftr" sz="quarter" idx="11"/>
          </p:nvPr>
        </p:nvSpPr>
        <p:spPr/>
        <p:txBody>
          <a:bodyPr/>
          <a:lstStyle>
            <a:lvl1pPr>
              <a:defRPr b="0" i="0">
                <a:latin typeface="Garamond" panose="02020404030301010803" pitchFamily="18" charset="0"/>
              </a:defRPr>
            </a:lvl1pPr>
          </a:lstStyle>
          <a:p>
            <a:r>
              <a:rPr lang="en-US" dirty="0"/>
              <a:t>Commins 11.11.19 Rainbow Month Lecture</a:t>
            </a:r>
          </a:p>
        </p:txBody>
      </p:sp>
      <p:sp>
        <p:nvSpPr>
          <p:cNvPr id="6" name="Slide Number Placeholder 5"/>
          <p:cNvSpPr>
            <a:spLocks noGrp="1"/>
          </p:cNvSpPr>
          <p:nvPr>
            <p:ph type="sldNum" sz="quarter" idx="12"/>
          </p:nvPr>
        </p:nvSpPr>
        <p:spPr/>
        <p:txBody>
          <a:bodyPr/>
          <a:lstStyle>
            <a:lvl1pPr>
              <a:defRPr b="0" i="0">
                <a:latin typeface="Garamond" panose="02020404030301010803" pitchFamily="18" charset="0"/>
              </a:defRPr>
            </a:lvl1pPr>
          </a:lstStyle>
          <a:p>
            <a:fld id="{E12FB120-0363-40E8-95AF-A8EC24952518}" type="slidenum">
              <a:rPr lang="en-US" smtClean="0"/>
              <a:pPr/>
              <a:t>‹#›</a:t>
            </a:fld>
            <a:endParaRPr lang="en-US" dirty="0"/>
          </a:p>
        </p:txBody>
      </p:sp>
    </p:spTree>
    <p:extLst>
      <p:ext uri="{BB962C8B-B14F-4D97-AF65-F5344CB8AC3E}">
        <p14:creationId xmlns:p14="http://schemas.microsoft.com/office/powerpoint/2010/main" val="337471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0" i="0">
                <a:latin typeface="Garamond" panose="02020404030301010803"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0" i="0">
                <a:latin typeface="Garamond" panose="02020404030301010803" pitchFamily="18" charset="0"/>
              </a:defRPr>
            </a:lvl1pPr>
            <a:lvl2pPr>
              <a:defRPr b="0" i="0">
                <a:latin typeface="Garamond" panose="02020404030301010803" pitchFamily="18" charset="0"/>
              </a:defRPr>
            </a:lvl2pPr>
            <a:lvl3pPr>
              <a:defRPr b="0" i="0">
                <a:latin typeface="Garamond" panose="02020404030301010803" pitchFamily="18" charset="0"/>
              </a:defRPr>
            </a:lvl3pPr>
            <a:lvl4pPr>
              <a:defRPr b="0" i="0">
                <a:latin typeface="Garamond" panose="02020404030301010803" pitchFamily="18" charset="0"/>
              </a:defRPr>
            </a:lvl4pPr>
            <a:lvl5pPr>
              <a:defRPr b="0" i="0">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0" i="0">
                <a:latin typeface="Garamond" panose="02020404030301010803" pitchFamily="18" charset="0"/>
              </a:defRPr>
            </a:lvl1pPr>
          </a:lstStyle>
          <a:p>
            <a:fld id="{47B9273F-A4AF-7C47-A445-4148DFE43F25}" type="datetime1">
              <a:rPr lang="en-US" smtClean="0"/>
              <a:pPr/>
              <a:t>11/10/19</a:t>
            </a:fld>
            <a:endParaRPr lang="en-US" dirty="0"/>
          </a:p>
        </p:txBody>
      </p:sp>
      <p:sp>
        <p:nvSpPr>
          <p:cNvPr id="5" name="Footer Placeholder 4"/>
          <p:cNvSpPr>
            <a:spLocks noGrp="1"/>
          </p:cNvSpPr>
          <p:nvPr>
            <p:ph type="ftr" sz="quarter" idx="11"/>
          </p:nvPr>
        </p:nvSpPr>
        <p:spPr/>
        <p:txBody>
          <a:bodyPr/>
          <a:lstStyle>
            <a:lvl1pPr>
              <a:defRPr b="0" i="0">
                <a:latin typeface="Garamond" panose="02020404030301010803" pitchFamily="18" charset="0"/>
              </a:defRPr>
            </a:lvl1pPr>
          </a:lstStyle>
          <a:p>
            <a:r>
              <a:rPr lang="en-US" dirty="0"/>
              <a:t>Commins 11.11.19 Rainbow Month Lecture</a:t>
            </a:r>
          </a:p>
        </p:txBody>
      </p:sp>
      <p:sp>
        <p:nvSpPr>
          <p:cNvPr id="6" name="Slide Number Placeholder 5"/>
          <p:cNvSpPr>
            <a:spLocks noGrp="1"/>
          </p:cNvSpPr>
          <p:nvPr>
            <p:ph type="sldNum" sz="quarter" idx="12"/>
          </p:nvPr>
        </p:nvSpPr>
        <p:spPr/>
        <p:txBody>
          <a:bodyPr/>
          <a:lstStyle>
            <a:lvl1pPr>
              <a:defRPr b="0" i="0">
                <a:latin typeface="Garamond" panose="02020404030301010803" pitchFamily="18" charset="0"/>
              </a:defRPr>
            </a:lvl1pPr>
          </a:lstStyle>
          <a:p>
            <a:fld id="{E12FB120-0363-40E8-95AF-A8EC24952518}" type="slidenum">
              <a:rPr lang="en-US" smtClean="0"/>
              <a:pPr/>
              <a:t>‹#›</a:t>
            </a:fld>
            <a:endParaRPr lang="en-US" dirty="0"/>
          </a:p>
        </p:txBody>
      </p:sp>
    </p:spTree>
    <p:extLst>
      <p:ext uri="{BB962C8B-B14F-4D97-AF65-F5344CB8AC3E}">
        <p14:creationId xmlns:p14="http://schemas.microsoft.com/office/powerpoint/2010/main" val="2872966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9267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Otsikko ja 2 palstaa">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87"/>
            <a:ext cx="8218488" cy="1143000"/>
          </a:xfrm>
        </p:spPr>
        <p:txBody>
          <a:bodyPr/>
          <a:lstStyle>
            <a:lvl1pPr algn="l">
              <a:defRPr sz="2250" b="0" i="0">
                <a:solidFill>
                  <a:schemeClr val="tx1">
                    <a:lumMod val="65000"/>
                    <a:lumOff val="35000"/>
                  </a:schemeClr>
                </a:solidFill>
                <a:latin typeface="Garamond" panose="02020404030301010803" pitchFamily="18" charset="0"/>
              </a:defRPr>
            </a:lvl1pPr>
          </a:lstStyle>
          <a:p>
            <a:r>
              <a:rPr lang="en-US" noProof="0" dirty="0"/>
              <a:t>Click to edit Master title style</a:t>
            </a:r>
            <a:endParaRPr lang="fi-FI" noProof="0" dirty="0"/>
          </a:p>
        </p:txBody>
      </p:sp>
      <p:sp>
        <p:nvSpPr>
          <p:cNvPr id="4" name="Text Placeholder 3"/>
          <p:cNvSpPr>
            <a:spLocks noGrp="1"/>
          </p:cNvSpPr>
          <p:nvPr>
            <p:ph type="body" sz="quarter" idx="10"/>
          </p:nvPr>
        </p:nvSpPr>
        <p:spPr>
          <a:xfrm>
            <a:off x="467549" y="1797052"/>
            <a:ext cx="3960439" cy="3648173"/>
          </a:xfrm>
          <a:prstGeom prst="rect">
            <a:avLst/>
          </a:prstGeom>
        </p:spPr>
        <p:txBody>
          <a:bodyPr/>
          <a:lstStyle>
            <a:lvl1pPr marL="192872" indent="-192872">
              <a:buFont typeface="Arial" pitchFamily="34" charset="0"/>
              <a:buChar char="•"/>
              <a:defRPr sz="1350" b="0" i="0">
                <a:latin typeface="Garamond" panose="02020404030301010803" pitchFamily="18" charset="0"/>
              </a:defRPr>
            </a:lvl1pPr>
            <a:lvl2pPr marL="417889" indent="-160726">
              <a:buFont typeface="Arial" pitchFamily="34" charset="0"/>
              <a:buChar char="•"/>
              <a:defRPr sz="1125" b="0" i="0">
                <a:latin typeface="Garamond" panose="02020404030301010803" pitchFamily="18" charset="0"/>
              </a:defRPr>
            </a:lvl2pPr>
            <a:lvl3pPr marL="642906" indent="-128582">
              <a:buFont typeface="Arial" pitchFamily="34" charset="0"/>
              <a:buChar char="•"/>
              <a:defRPr sz="1125" b="0" i="0">
                <a:latin typeface="Garamond" panose="02020404030301010803" pitchFamily="18" charset="0"/>
              </a:defRPr>
            </a:lvl3pPr>
            <a:lvl4pPr marL="900068" indent="-128582">
              <a:buFont typeface="Arial" pitchFamily="34" charset="0"/>
              <a:buChar char="•"/>
              <a:defRPr sz="1125" b="0" i="0">
                <a:latin typeface="Garamond" panose="02020404030301010803" pitchFamily="18" charset="0"/>
              </a:defRPr>
            </a:lvl4pPr>
            <a:lvl5pPr marL="1157229" indent="-128582">
              <a:buFont typeface="Arial" pitchFamily="34" charset="0"/>
              <a:buChar char="•"/>
              <a:defRPr sz="1125" b="0" i="0">
                <a:latin typeface="Garamond" panose="02020404030301010803"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5" name="Text Placeholder 3"/>
          <p:cNvSpPr>
            <a:spLocks noGrp="1"/>
          </p:cNvSpPr>
          <p:nvPr>
            <p:ph type="body" sz="quarter" idx="11"/>
          </p:nvPr>
        </p:nvSpPr>
        <p:spPr>
          <a:xfrm>
            <a:off x="4711011" y="1797051"/>
            <a:ext cx="3960439" cy="3648175"/>
          </a:xfrm>
          <a:prstGeom prst="rect">
            <a:avLst/>
          </a:prstGeom>
        </p:spPr>
        <p:txBody>
          <a:bodyPr/>
          <a:lstStyle>
            <a:lvl1pPr marL="192872" indent="-192872">
              <a:buFont typeface="Arial" pitchFamily="34" charset="0"/>
              <a:buChar char="•"/>
              <a:defRPr sz="1350" b="0" i="0">
                <a:latin typeface="Garamond" panose="02020404030301010803" pitchFamily="18" charset="0"/>
              </a:defRPr>
            </a:lvl1pPr>
            <a:lvl2pPr marL="417889" indent="-160726">
              <a:buFont typeface="Arial" pitchFamily="34" charset="0"/>
              <a:buChar char="•"/>
              <a:defRPr sz="1125" b="0" i="0">
                <a:latin typeface="Garamond" panose="02020404030301010803" pitchFamily="18" charset="0"/>
              </a:defRPr>
            </a:lvl2pPr>
            <a:lvl3pPr marL="642906" indent="-128582">
              <a:buFont typeface="Arial" pitchFamily="34" charset="0"/>
              <a:buChar char="•"/>
              <a:defRPr sz="1125" b="0" i="0">
                <a:latin typeface="Garamond" panose="02020404030301010803" pitchFamily="18" charset="0"/>
              </a:defRPr>
            </a:lvl3pPr>
            <a:lvl4pPr marL="900068" indent="-128582">
              <a:buFont typeface="Arial" pitchFamily="34" charset="0"/>
              <a:buChar char="•"/>
              <a:defRPr sz="1125" b="0" i="0">
                <a:latin typeface="Garamond" panose="02020404030301010803" pitchFamily="18" charset="0"/>
              </a:defRPr>
            </a:lvl4pPr>
            <a:lvl5pPr marL="1157229" indent="-128582">
              <a:buFont typeface="Arial" pitchFamily="34" charset="0"/>
              <a:buChar char="•"/>
              <a:defRPr sz="1125" b="0" i="0">
                <a:latin typeface="Garamond" panose="02020404030301010803"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6" name="Date Placeholder 2">
            <a:extLst>
              <a:ext uri="{FF2B5EF4-FFF2-40B4-BE49-F238E27FC236}">
                <a16:creationId xmlns:a16="http://schemas.microsoft.com/office/drawing/2014/main" id="{181CCF1B-D659-4342-B729-B8B76AD5AEEF}"/>
              </a:ext>
            </a:extLst>
          </p:cNvPr>
          <p:cNvSpPr>
            <a:spLocks noGrp="1"/>
          </p:cNvSpPr>
          <p:nvPr>
            <p:ph type="dt" sz="half" idx="12"/>
          </p:nvPr>
        </p:nvSpPr>
        <p:spPr/>
        <p:txBody>
          <a:bodyPr/>
          <a:lstStyle>
            <a:lvl1pPr>
              <a:defRPr b="0" i="0">
                <a:solidFill>
                  <a:prstClr val="white"/>
                </a:solidFill>
                <a:latin typeface="Garamond" panose="02020404030301010803" pitchFamily="18" charset="0"/>
              </a:defRPr>
            </a:lvl1pPr>
          </a:lstStyle>
          <a:p>
            <a:pPr>
              <a:defRPr/>
            </a:pPr>
            <a:fld id="{2DF976BE-3507-924E-9819-5F22C0884B42}" type="datetime1">
              <a:rPr lang="en-US" smtClean="0"/>
              <a:pPr>
                <a:defRPr/>
              </a:pPr>
              <a:t>11/10/19</a:t>
            </a:fld>
            <a:endParaRPr lang="fi-FI" dirty="0"/>
          </a:p>
        </p:txBody>
      </p:sp>
      <p:sp>
        <p:nvSpPr>
          <p:cNvPr id="7" name="Footer Placeholder 5">
            <a:extLst>
              <a:ext uri="{FF2B5EF4-FFF2-40B4-BE49-F238E27FC236}">
                <a16:creationId xmlns:a16="http://schemas.microsoft.com/office/drawing/2014/main" id="{B54BF437-03FC-8441-B33D-189CBF4B7B8A}"/>
              </a:ext>
            </a:extLst>
          </p:cNvPr>
          <p:cNvSpPr>
            <a:spLocks noGrp="1"/>
          </p:cNvSpPr>
          <p:nvPr>
            <p:ph type="ftr" sz="quarter" idx="13"/>
          </p:nvPr>
        </p:nvSpPr>
        <p:spPr/>
        <p:txBody>
          <a:bodyPr/>
          <a:lstStyle>
            <a:lvl1pPr>
              <a:defRPr b="0" i="0">
                <a:solidFill>
                  <a:prstClr val="white"/>
                </a:solidFill>
                <a:latin typeface="Garamond" panose="02020404030301010803" pitchFamily="18" charset="0"/>
              </a:defRPr>
            </a:lvl1pPr>
          </a:lstStyle>
          <a:p>
            <a:pPr>
              <a:defRPr/>
            </a:pPr>
            <a:r>
              <a:rPr lang="fi-FI" dirty="0"/>
              <a:t>Commins 11.11.19 </a:t>
            </a:r>
            <a:r>
              <a:rPr lang="fi-FI" dirty="0" err="1"/>
              <a:t>Rainbow</a:t>
            </a:r>
            <a:r>
              <a:rPr lang="fi-FI" dirty="0"/>
              <a:t> </a:t>
            </a:r>
            <a:r>
              <a:rPr lang="fi-FI" dirty="0" err="1"/>
              <a:t>Month</a:t>
            </a:r>
            <a:r>
              <a:rPr lang="fi-FI" dirty="0"/>
              <a:t> </a:t>
            </a:r>
            <a:r>
              <a:rPr lang="fi-FI" dirty="0" err="1"/>
              <a:t>Lecture</a:t>
            </a:r>
            <a:endParaRPr lang="fi-FI" dirty="0"/>
          </a:p>
        </p:txBody>
      </p:sp>
      <p:sp>
        <p:nvSpPr>
          <p:cNvPr id="8" name="Slide Number Placeholder 6">
            <a:extLst>
              <a:ext uri="{FF2B5EF4-FFF2-40B4-BE49-F238E27FC236}">
                <a16:creationId xmlns:a16="http://schemas.microsoft.com/office/drawing/2014/main" id="{ECE4BC9C-2B00-8A4D-A3F6-0A801965C0AD}"/>
              </a:ext>
            </a:extLst>
          </p:cNvPr>
          <p:cNvSpPr>
            <a:spLocks noGrp="1"/>
          </p:cNvSpPr>
          <p:nvPr>
            <p:ph type="sldNum" sz="quarter" idx="14"/>
          </p:nvPr>
        </p:nvSpPr>
        <p:spPr/>
        <p:txBody>
          <a:bodyPr/>
          <a:lstStyle>
            <a:lvl1pPr>
              <a:defRPr b="0" i="0" smtClean="0">
                <a:solidFill>
                  <a:prstClr val="white"/>
                </a:solidFill>
                <a:latin typeface="Garamond" panose="02020404030301010803" pitchFamily="18" charset="0"/>
              </a:defRPr>
            </a:lvl1pPr>
          </a:lstStyle>
          <a:p>
            <a:pPr>
              <a:defRPr/>
            </a:pPr>
            <a:fld id="{75C9C642-F1DD-B14F-BF0A-E453F0AC0895}" type="slidenum">
              <a:rPr lang="fi-FI" smtClean="0"/>
              <a:pPr>
                <a:defRPr/>
              </a:pPr>
              <a:t>‹#›</a:t>
            </a:fld>
            <a:endParaRPr lang="fi-FI" dirty="0"/>
          </a:p>
        </p:txBody>
      </p:sp>
    </p:spTree>
    <p:extLst>
      <p:ext uri="{BB962C8B-B14F-4D97-AF65-F5344CB8AC3E}">
        <p14:creationId xmlns:p14="http://schemas.microsoft.com/office/powerpoint/2010/main" val="23350915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aramond" panose="020204040303010108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Garamond" panose="02020404030301010803" pitchFamily="18" charset="0"/>
              </a:defRPr>
            </a:lvl1pPr>
            <a:lvl2pPr>
              <a:defRPr b="0" i="0">
                <a:latin typeface="Garamond" panose="02020404030301010803" pitchFamily="18" charset="0"/>
              </a:defRPr>
            </a:lvl2pPr>
            <a:lvl3pPr>
              <a:defRPr b="0" i="0">
                <a:latin typeface="Garamond" panose="02020404030301010803" pitchFamily="18" charset="0"/>
              </a:defRPr>
            </a:lvl3pPr>
            <a:lvl4pPr>
              <a:defRPr b="0" i="0">
                <a:latin typeface="Garamond" panose="02020404030301010803" pitchFamily="18" charset="0"/>
              </a:defRPr>
            </a:lvl4pPr>
            <a:lvl5pPr>
              <a:defRPr b="0" i="0">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0" i="0">
                <a:latin typeface="Garamond" panose="02020404030301010803" pitchFamily="18" charset="0"/>
              </a:defRPr>
            </a:lvl1pPr>
          </a:lstStyle>
          <a:p>
            <a:fld id="{0D8ECCB2-7B8F-3E43-85CA-690F40AF6BE5}" type="datetime1">
              <a:rPr lang="en-US" smtClean="0"/>
              <a:pPr/>
              <a:t>11/10/19</a:t>
            </a:fld>
            <a:endParaRPr lang="en-US" dirty="0"/>
          </a:p>
        </p:txBody>
      </p:sp>
      <p:sp>
        <p:nvSpPr>
          <p:cNvPr id="5" name="Footer Placeholder 4"/>
          <p:cNvSpPr>
            <a:spLocks noGrp="1"/>
          </p:cNvSpPr>
          <p:nvPr>
            <p:ph type="ftr" sz="quarter" idx="11"/>
          </p:nvPr>
        </p:nvSpPr>
        <p:spPr/>
        <p:txBody>
          <a:bodyPr/>
          <a:lstStyle>
            <a:lvl1pPr>
              <a:defRPr b="0" i="0">
                <a:latin typeface="Garamond" panose="02020404030301010803" pitchFamily="18" charset="0"/>
              </a:defRPr>
            </a:lvl1pPr>
          </a:lstStyle>
          <a:p>
            <a:r>
              <a:rPr lang="en-US" dirty="0"/>
              <a:t>Commins 11.11.19 Rainbow Month Lecture</a:t>
            </a:r>
          </a:p>
        </p:txBody>
      </p:sp>
      <p:sp>
        <p:nvSpPr>
          <p:cNvPr id="6" name="Slide Number Placeholder 5"/>
          <p:cNvSpPr>
            <a:spLocks noGrp="1"/>
          </p:cNvSpPr>
          <p:nvPr>
            <p:ph type="sldNum" sz="quarter" idx="12"/>
          </p:nvPr>
        </p:nvSpPr>
        <p:spPr/>
        <p:txBody>
          <a:bodyPr/>
          <a:lstStyle>
            <a:lvl1pPr>
              <a:defRPr b="0" i="0">
                <a:latin typeface="Garamond" panose="02020404030301010803" pitchFamily="18" charset="0"/>
              </a:defRPr>
            </a:lvl1pPr>
          </a:lstStyle>
          <a:p>
            <a:fld id="{E12FB120-0363-40E8-95AF-A8EC24952518}" type="slidenum">
              <a:rPr lang="en-US" smtClean="0"/>
              <a:pPr/>
              <a:t>‹#›</a:t>
            </a:fld>
            <a:endParaRPr lang="en-US" dirty="0"/>
          </a:p>
        </p:txBody>
      </p:sp>
    </p:spTree>
    <p:extLst>
      <p:ext uri="{BB962C8B-B14F-4D97-AF65-F5344CB8AC3E}">
        <p14:creationId xmlns:p14="http://schemas.microsoft.com/office/powerpoint/2010/main" val="407462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i="0" cap="all">
                <a:latin typeface="Garamond" panose="02020404030301010803" pitchFamily="18"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i="0">
                <a:solidFill>
                  <a:schemeClr val="tx1">
                    <a:tint val="75000"/>
                  </a:schemeClr>
                </a:solidFill>
                <a:latin typeface="Garamond" panose="020204040303010108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b="0" i="0">
                <a:latin typeface="Garamond" panose="02020404030301010803" pitchFamily="18" charset="0"/>
              </a:defRPr>
            </a:lvl1pPr>
          </a:lstStyle>
          <a:p>
            <a:fld id="{BAE46008-838B-5B43-B2D8-308652EB7826}" type="datetime1">
              <a:rPr lang="en-US" smtClean="0"/>
              <a:pPr/>
              <a:t>11/10/19</a:t>
            </a:fld>
            <a:endParaRPr lang="en-US" dirty="0"/>
          </a:p>
        </p:txBody>
      </p:sp>
      <p:sp>
        <p:nvSpPr>
          <p:cNvPr id="5" name="Footer Placeholder 4"/>
          <p:cNvSpPr>
            <a:spLocks noGrp="1"/>
          </p:cNvSpPr>
          <p:nvPr>
            <p:ph type="ftr" sz="quarter" idx="11"/>
          </p:nvPr>
        </p:nvSpPr>
        <p:spPr/>
        <p:txBody>
          <a:bodyPr/>
          <a:lstStyle>
            <a:lvl1pPr>
              <a:defRPr b="0" i="0">
                <a:latin typeface="Garamond" panose="02020404030301010803" pitchFamily="18" charset="0"/>
              </a:defRPr>
            </a:lvl1pPr>
          </a:lstStyle>
          <a:p>
            <a:r>
              <a:rPr lang="en-US" dirty="0"/>
              <a:t>Commins 11.11.19 Rainbow Month Lecture</a:t>
            </a:r>
          </a:p>
        </p:txBody>
      </p:sp>
      <p:sp>
        <p:nvSpPr>
          <p:cNvPr id="6" name="Slide Number Placeholder 5"/>
          <p:cNvSpPr>
            <a:spLocks noGrp="1"/>
          </p:cNvSpPr>
          <p:nvPr>
            <p:ph type="sldNum" sz="quarter" idx="12"/>
          </p:nvPr>
        </p:nvSpPr>
        <p:spPr/>
        <p:txBody>
          <a:bodyPr/>
          <a:lstStyle>
            <a:lvl1pPr>
              <a:defRPr b="0" i="0">
                <a:latin typeface="Garamond" panose="02020404030301010803" pitchFamily="18" charset="0"/>
              </a:defRPr>
            </a:lvl1pPr>
          </a:lstStyle>
          <a:p>
            <a:fld id="{E12FB120-0363-40E8-95AF-A8EC24952518}" type="slidenum">
              <a:rPr lang="en-US" smtClean="0"/>
              <a:pPr/>
              <a:t>‹#›</a:t>
            </a:fld>
            <a:endParaRPr lang="en-US" dirty="0"/>
          </a:p>
        </p:txBody>
      </p:sp>
    </p:spTree>
    <p:extLst>
      <p:ext uri="{BB962C8B-B14F-4D97-AF65-F5344CB8AC3E}">
        <p14:creationId xmlns:p14="http://schemas.microsoft.com/office/powerpoint/2010/main" val="2938665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aramond" panose="02020404030301010803" pitchFamily="18"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0" i="0">
                <a:latin typeface="Garamond" panose="02020404030301010803" pitchFamily="18" charset="0"/>
              </a:defRPr>
            </a:lvl1pPr>
            <a:lvl2pPr>
              <a:defRPr sz="2400" b="0" i="0">
                <a:latin typeface="Garamond" panose="02020404030301010803" pitchFamily="18" charset="0"/>
              </a:defRPr>
            </a:lvl2pPr>
            <a:lvl3pPr>
              <a:defRPr sz="2000" b="0" i="0">
                <a:latin typeface="Garamond" panose="02020404030301010803" pitchFamily="18" charset="0"/>
              </a:defRPr>
            </a:lvl3pPr>
            <a:lvl4pPr>
              <a:defRPr sz="1800" b="0" i="0">
                <a:latin typeface="Garamond" panose="02020404030301010803" pitchFamily="18" charset="0"/>
              </a:defRPr>
            </a:lvl4pPr>
            <a:lvl5pPr>
              <a:defRPr sz="1800" b="0" i="0">
                <a:latin typeface="Garamond" panose="020204040303010108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0" i="0">
                <a:latin typeface="Garamond" panose="02020404030301010803" pitchFamily="18" charset="0"/>
              </a:defRPr>
            </a:lvl1pPr>
            <a:lvl2pPr>
              <a:defRPr sz="2400" b="0" i="0">
                <a:latin typeface="Garamond" panose="02020404030301010803" pitchFamily="18" charset="0"/>
              </a:defRPr>
            </a:lvl2pPr>
            <a:lvl3pPr>
              <a:defRPr sz="2000" b="0" i="0">
                <a:latin typeface="Garamond" panose="02020404030301010803" pitchFamily="18" charset="0"/>
              </a:defRPr>
            </a:lvl3pPr>
            <a:lvl4pPr>
              <a:defRPr sz="1800" b="0" i="0">
                <a:latin typeface="Garamond" panose="02020404030301010803" pitchFamily="18" charset="0"/>
              </a:defRPr>
            </a:lvl4pPr>
            <a:lvl5pPr>
              <a:defRPr sz="1800" b="0" i="0">
                <a:latin typeface="Garamond" panose="020204040303010108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b="0" i="0">
                <a:latin typeface="Garamond" panose="02020404030301010803" pitchFamily="18" charset="0"/>
              </a:defRPr>
            </a:lvl1pPr>
          </a:lstStyle>
          <a:p>
            <a:fld id="{8D3FED90-E473-2A4F-B385-E1B5FB9BBEF7}" type="datetime1">
              <a:rPr lang="en-US" smtClean="0"/>
              <a:pPr/>
              <a:t>11/10/19</a:t>
            </a:fld>
            <a:endParaRPr lang="en-US" dirty="0"/>
          </a:p>
        </p:txBody>
      </p:sp>
      <p:sp>
        <p:nvSpPr>
          <p:cNvPr id="6" name="Footer Placeholder 5"/>
          <p:cNvSpPr>
            <a:spLocks noGrp="1"/>
          </p:cNvSpPr>
          <p:nvPr>
            <p:ph type="ftr" sz="quarter" idx="11"/>
          </p:nvPr>
        </p:nvSpPr>
        <p:spPr/>
        <p:txBody>
          <a:bodyPr/>
          <a:lstStyle>
            <a:lvl1pPr>
              <a:defRPr b="0" i="0">
                <a:latin typeface="Garamond" panose="02020404030301010803" pitchFamily="18" charset="0"/>
              </a:defRPr>
            </a:lvl1pPr>
          </a:lstStyle>
          <a:p>
            <a:r>
              <a:rPr lang="en-US" dirty="0"/>
              <a:t>Commins 11.11.19 Rainbow Month Lecture</a:t>
            </a:r>
          </a:p>
        </p:txBody>
      </p:sp>
      <p:sp>
        <p:nvSpPr>
          <p:cNvPr id="7" name="Slide Number Placeholder 6"/>
          <p:cNvSpPr>
            <a:spLocks noGrp="1"/>
          </p:cNvSpPr>
          <p:nvPr>
            <p:ph type="sldNum" sz="quarter" idx="12"/>
          </p:nvPr>
        </p:nvSpPr>
        <p:spPr/>
        <p:txBody>
          <a:bodyPr/>
          <a:lstStyle>
            <a:lvl1pPr>
              <a:defRPr b="0" i="0">
                <a:latin typeface="Garamond" panose="02020404030301010803" pitchFamily="18" charset="0"/>
              </a:defRPr>
            </a:lvl1pPr>
          </a:lstStyle>
          <a:p>
            <a:fld id="{E12FB120-0363-40E8-95AF-A8EC24952518}" type="slidenum">
              <a:rPr lang="en-US" smtClean="0"/>
              <a:pPr/>
              <a:t>‹#›</a:t>
            </a:fld>
            <a:endParaRPr lang="en-US" dirty="0"/>
          </a:p>
        </p:txBody>
      </p:sp>
    </p:spTree>
    <p:extLst>
      <p:ext uri="{BB962C8B-B14F-4D97-AF65-F5344CB8AC3E}">
        <p14:creationId xmlns:p14="http://schemas.microsoft.com/office/powerpoint/2010/main" val="115878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aramond" panose="02020404030301010803" pitchFamily="18"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a:latin typeface="Garamond" panose="020204040303010108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0" i="0">
                <a:latin typeface="Garamond" panose="02020404030301010803" pitchFamily="18" charset="0"/>
              </a:defRPr>
            </a:lvl1pPr>
            <a:lvl2pPr>
              <a:defRPr sz="2000" b="0" i="0">
                <a:latin typeface="Garamond" panose="02020404030301010803" pitchFamily="18" charset="0"/>
              </a:defRPr>
            </a:lvl2pPr>
            <a:lvl3pPr>
              <a:defRPr sz="1800" b="0" i="0">
                <a:latin typeface="Garamond" panose="02020404030301010803" pitchFamily="18" charset="0"/>
              </a:defRPr>
            </a:lvl3pPr>
            <a:lvl4pPr>
              <a:defRPr sz="1600" b="0" i="0">
                <a:latin typeface="Garamond" panose="02020404030301010803" pitchFamily="18" charset="0"/>
              </a:defRPr>
            </a:lvl4pPr>
            <a:lvl5pPr>
              <a:defRPr sz="1600" b="0" i="0">
                <a:latin typeface="Garamond" panose="02020404030301010803"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a:latin typeface="Garamond" panose="020204040303010108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0" i="0">
                <a:latin typeface="Garamond" panose="02020404030301010803" pitchFamily="18" charset="0"/>
              </a:defRPr>
            </a:lvl1pPr>
            <a:lvl2pPr>
              <a:defRPr sz="2000" b="0" i="0">
                <a:latin typeface="Garamond" panose="02020404030301010803" pitchFamily="18" charset="0"/>
              </a:defRPr>
            </a:lvl2pPr>
            <a:lvl3pPr>
              <a:defRPr sz="1800" b="0" i="0">
                <a:latin typeface="Garamond" panose="02020404030301010803" pitchFamily="18" charset="0"/>
              </a:defRPr>
            </a:lvl3pPr>
            <a:lvl4pPr>
              <a:defRPr sz="1600" b="0" i="0">
                <a:latin typeface="Garamond" panose="02020404030301010803" pitchFamily="18" charset="0"/>
              </a:defRPr>
            </a:lvl4pPr>
            <a:lvl5pPr>
              <a:defRPr sz="1600" b="0" i="0">
                <a:latin typeface="Garamond" panose="02020404030301010803"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b="0" i="0">
                <a:latin typeface="Garamond" panose="02020404030301010803" pitchFamily="18" charset="0"/>
              </a:defRPr>
            </a:lvl1pPr>
          </a:lstStyle>
          <a:p>
            <a:fld id="{35BBD8ED-E913-644C-99F9-654A834F37FF}" type="datetime1">
              <a:rPr lang="en-US" smtClean="0"/>
              <a:pPr/>
              <a:t>11/10/19</a:t>
            </a:fld>
            <a:endParaRPr lang="en-US" dirty="0"/>
          </a:p>
        </p:txBody>
      </p:sp>
      <p:sp>
        <p:nvSpPr>
          <p:cNvPr id="8" name="Footer Placeholder 7"/>
          <p:cNvSpPr>
            <a:spLocks noGrp="1"/>
          </p:cNvSpPr>
          <p:nvPr>
            <p:ph type="ftr" sz="quarter" idx="11"/>
          </p:nvPr>
        </p:nvSpPr>
        <p:spPr/>
        <p:txBody>
          <a:bodyPr/>
          <a:lstStyle>
            <a:lvl1pPr>
              <a:defRPr b="0" i="0">
                <a:latin typeface="Garamond" panose="02020404030301010803" pitchFamily="18" charset="0"/>
              </a:defRPr>
            </a:lvl1pPr>
          </a:lstStyle>
          <a:p>
            <a:r>
              <a:rPr lang="en-US" dirty="0"/>
              <a:t>Commins 11.11.19 Rainbow Month Lecture</a:t>
            </a:r>
          </a:p>
        </p:txBody>
      </p:sp>
      <p:sp>
        <p:nvSpPr>
          <p:cNvPr id="9" name="Slide Number Placeholder 8"/>
          <p:cNvSpPr>
            <a:spLocks noGrp="1"/>
          </p:cNvSpPr>
          <p:nvPr>
            <p:ph type="sldNum" sz="quarter" idx="12"/>
          </p:nvPr>
        </p:nvSpPr>
        <p:spPr/>
        <p:txBody>
          <a:bodyPr/>
          <a:lstStyle>
            <a:lvl1pPr>
              <a:defRPr b="0" i="0">
                <a:latin typeface="Garamond" panose="02020404030301010803" pitchFamily="18" charset="0"/>
              </a:defRPr>
            </a:lvl1pPr>
          </a:lstStyle>
          <a:p>
            <a:fld id="{E12FB120-0363-40E8-95AF-A8EC24952518}" type="slidenum">
              <a:rPr lang="en-US" smtClean="0"/>
              <a:pPr/>
              <a:t>‹#›</a:t>
            </a:fld>
            <a:endParaRPr lang="en-US" dirty="0"/>
          </a:p>
        </p:txBody>
      </p:sp>
    </p:spTree>
    <p:extLst>
      <p:ext uri="{BB962C8B-B14F-4D97-AF65-F5344CB8AC3E}">
        <p14:creationId xmlns:p14="http://schemas.microsoft.com/office/powerpoint/2010/main" val="381247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aramond" panose="02020404030301010803"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b="0" i="0">
                <a:latin typeface="Garamond" panose="02020404030301010803" pitchFamily="18" charset="0"/>
              </a:defRPr>
            </a:lvl1pPr>
          </a:lstStyle>
          <a:p>
            <a:fld id="{9B058025-27A5-2E47-9F61-7A4BFDA11E67}" type="datetime1">
              <a:rPr lang="en-US" smtClean="0"/>
              <a:pPr/>
              <a:t>11/10/19</a:t>
            </a:fld>
            <a:endParaRPr lang="en-US" dirty="0"/>
          </a:p>
        </p:txBody>
      </p:sp>
      <p:sp>
        <p:nvSpPr>
          <p:cNvPr id="4" name="Footer Placeholder 3"/>
          <p:cNvSpPr>
            <a:spLocks noGrp="1"/>
          </p:cNvSpPr>
          <p:nvPr>
            <p:ph type="ftr" sz="quarter" idx="11"/>
          </p:nvPr>
        </p:nvSpPr>
        <p:spPr/>
        <p:txBody>
          <a:bodyPr/>
          <a:lstStyle>
            <a:lvl1pPr>
              <a:defRPr b="0" i="0">
                <a:latin typeface="Garamond" panose="02020404030301010803" pitchFamily="18" charset="0"/>
              </a:defRPr>
            </a:lvl1pPr>
          </a:lstStyle>
          <a:p>
            <a:r>
              <a:rPr lang="en-US" dirty="0"/>
              <a:t>Commins 11.11.19 Rainbow Month Lecture</a:t>
            </a:r>
          </a:p>
        </p:txBody>
      </p:sp>
      <p:sp>
        <p:nvSpPr>
          <p:cNvPr id="5" name="Slide Number Placeholder 4"/>
          <p:cNvSpPr>
            <a:spLocks noGrp="1"/>
          </p:cNvSpPr>
          <p:nvPr>
            <p:ph type="sldNum" sz="quarter" idx="12"/>
          </p:nvPr>
        </p:nvSpPr>
        <p:spPr/>
        <p:txBody>
          <a:bodyPr/>
          <a:lstStyle>
            <a:lvl1pPr>
              <a:defRPr b="0" i="0">
                <a:latin typeface="Garamond" panose="02020404030301010803" pitchFamily="18" charset="0"/>
              </a:defRPr>
            </a:lvl1pPr>
          </a:lstStyle>
          <a:p>
            <a:fld id="{E12FB120-0363-40E8-95AF-A8EC24952518}" type="slidenum">
              <a:rPr lang="en-US" smtClean="0"/>
              <a:pPr/>
              <a:t>‹#›</a:t>
            </a:fld>
            <a:endParaRPr lang="en-US" dirty="0"/>
          </a:p>
        </p:txBody>
      </p:sp>
    </p:spTree>
    <p:extLst>
      <p:ext uri="{BB962C8B-B14F-4D97-AF65-F5344CB8AC3E}">
        <p14:creationId xmlns:p14="http://schemas.microsoft.com/office/powerpoint/2010/main" val="163911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0" i="0">
                <a:latin typeface="Garamond" panose="02020404030301010803" pitchFamily="18" charset="0"/>
              </a:defRPr>
            </a:lvl1pPr>
          </a:lstStyle>
          <a:p>
            <a:fld id="{61CD9B6F-9592-8A47-90B7-C5011288C946}" type="datetime1">
              <a:rPr lang="en-US" smtClean="0"/>
              <a:pPr/>
              <a:t>11/10/19</a:t>
            </a:fld>
            <a:endParaRPr lang="en-US" dirty="0"/>
          </a:p>
        </p:txBody>
      </p:sp>
      <p:sp>
        <p:nvSpPr>
          <p:cNvPr id="3" name="Footer Placeholder 2"/>
          <p:cNvSpPr>
            <a:spLocks noGrp="1"/>
          </p:cNvSpPr>
          <p:nvPr>
            <p:ph type="ftr" sz="quarter" idx="11"/>
          </p:nvPr>
        </p:nvSpPr>
        <p:spPr/>
        <p:txBody>
          <a:bodyPr/>
          <a:lstStyle>
            <a:lvl1pPr>
              <a:defRPr b="0" i="0">
                <a:latin typeface="Garamond" panose="02020404030301010803" pitchFamily="18" charset="0"/>
              </a:defRPr>
            </a:lvl1pPr>
          </a:lstStyle>
          <a:p>
            <a:r>
              <a:rPr lang="en-US" dirty="0"/>
              <a:t>Commins 11.11.19 Rainbow Month Lecture</a:t>
            </a:r>
          </a:p>
        </p:txBody>
      </p:sp>
      <p:sp>
        <p:nvSpPr>
          <p:cNvPr id="4" name="Slide Number Placeholder 3"/>
          <p:cNvSpPr>
            <a:spLocks noGrp="1"/>
          </p:cNvSpPr>
          <p:nvPr>
            <p:ph type="sldNum" sz="quarter" idx="12"/>
          </p:nvPr>
        </p:nvSpPr>
        <p:spPr/>
        <p:txBody>
          <a:bodyPr/>
          <a:lstStyle>
            <a:lvl1pPr>
              <a:defRPr b="0" i="0">
                <a:latin typeface="Garamond" panose="02020404030301010803" pitchFamily="18" charset="0"/>
              </a:defRPr>
            </a:lvl1pPr>
          </a:lstStyle>
          <a:p>
            <a:fld id="{E12FB120-0363-40E8-95AF-A8EC24952518}" type="slidenum">
              <a:rPr lang="en-US" smtClean="0"/>
              <a:pPr/>
              <a:t>‹#›</a:t>
            </a:fld>
            <a:endParaRPr lang="en-US" dirty="0"/>
          </a:p>
        </p:txBody>
      </p:sp>
    </p:spTree>
    <p:extLst>
      <p:ext uri="{BB962C8B-B14F-4D97-AF65-F5344CB8AC3E}">
        <p14:creationId xmlns:p14="http://schemas.microsoft.com/office/powerpoint/2010/main" val="184394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aramond" panose="02020404030301010803" pitchFamily="18"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0" i="0">
                <a:latin typeface="Garamond" panose="02020404030301010803" pitchFamily="18" charset="0"/>
              </a:defRPr>
            </a:lvl1pPr>
            <a:lvl2pPr>
              <a:defRPr sz="2800" b="0" i="0">
                <a:latin typeface="Garamond" panose="02020404030301010803" pitchFamily="18" charset="0"/>
              </a:defRPr>
            </a:lvl2pPr>
            <a:lvl3pPr>
              <a:defRPr sz="2400" b="0" i="0">
                <a:latin typeface="Garamond" panose="02020404030301010803" pitchFamily="18" charset="0"/>
              </a:defRPr>
            </a:lvl3pPr>
            <a:lvl4pPr>
              <a:defRPr sz="2000" b="0" i="0">
                <a:latin typeface="Garamond" panose="02020404030301010803" pitchFamily="18" charset="0"/>
              </a:defRPr>
            </a:lvl4pPr>
            <a:lvl5pPr>
              <a:defRPr sz="2000" b="0" i="0">
                <a:latin typeface="Garamond" panose="02020404030301010803"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0" i="0">
                <a:latin typeface="Garamond" panose="020204040303010108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b="0" i="0">
                <a:latin typeface="Garamond" panose="02020404030301010803" pitchFamily="18" charset="0"/>
              </a:defRPr>
            </a:lvl1pPr>
          </a:lstStyle>
          <a:p>
            <a:fld id="{8EDB8140-15AC-8F43-9D31-60BC5A3D63C7}" type="datetime1">
              <a:rPr lang="en-US" smtClean="0"/>
              <a:pPr/>
              <a:t>11/10/19</a:t>
            </a:fld>
            <a:endParaRPr lang="en-US" dirty="0"/>
          </a:p>
        </p:txBody>
      </p:sp>
      <p:sp>
        <p:nvSpPr>
          <p:cNvPr id="6" name="Footer Placeholder 5"/>
          <p:cNvSpPr>
            <a:spLocks noGrp="1"/>
          </p:cNvSpPr>
          <p:nvPr>
            <p:ph type="ftr" sz="quarter" idx="11"/>
          </p:nvPr>
        </p:nvSpPr>
        <p:spPr/>
        <p:txBody>
          <a:bodyPr/>
          <a:lstStyle>
            <a:lvl1pPr>
              <a:defRPr b="0" i="0">
                <a:latin typeface="Garamond" panose="02020404030301010803" pitchFamily="18" charset="0"/>
              </a:defRPr>
            </a:lvl1pPr>
          </a:lstStyle>
          <a:p>
            <a:r>
              <a:rPr lang="en-US" dirty="0"/>
              <a:t>Commins 11.11.19 Rainbow Month Lecture</a:t>
            </a:r>
          </a:p>
        </p:txBody>
      </p:sp>
      <p:sp>
        <p:nvSpPr>
          <p:cNvPr id="7" name="Slide Number Placeholder 6"/>
          <p:cNvSpPr>
            <a:spLocks noGrp="1"/>
          </p:cNvSpPr>
          <p:nvPr>
            <p:ph type="sldNum" sz="quarter" idx="12"/>
          </p:nvPr>
        </p:nvSpPr>
        <p:spPr/>
        <p:txBody>
          <a:bodyPr/>
          <a:lstStyle>
            <a:lvl1pPr>
              <a:defRPr b="0" i="0">
                <a:latin typeface="Garamond" panose="02020404030301010803" pitchFamily="18" charset="0"/>
              </a:defRPr>
            </a:lvl1pPr>
          </a:lstStyle>
          <a:p>
            <a:fld id="{E12FB120-0363-40E8-95AF-A8EC24952518}" type="slidenum">
              <a:rPr lang="en-US" smtClean="0"/>
              <a:pPr/>
              <a:t>‹#›</a:t>
            </a:fld>
            <a:endParaRPr lang="en-US" dirty="0"/>
          </a:p>
        </p:txBody>
      </p:sp>
    </p:spTree>
    <p:extLst>
      <p:ext uri="{BB962C8B-B14F-4D97-AF65-F5344CB8AC3E}">
        <p14:creationId xmlns:p14="http://schemas.microsoft.com/office/powerpoint/2010/main" val="342838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i="0">
                <a:latin typeface="Garamond" panose="02020404030301010803" pitchFamily="18"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0" i="0">
                <a:latin typeface="Garamond" panose="02020404030301010803"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i="0">
                <a:latin typeface="Garamond" panose="020204040303010108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b="0" i="0">
                <a:latin typeface="Garamond" panose="02020404030301010803" pitchFamily="18" charset="0"/>
              </a:defRPr>
            </a:lvl1pPr>
          </a:lstStyle>
          <a:p>
            <a:fld id="{4B559DBA-DBEF-494D-91A5-F32339D0B9E5}" type="datetime1">
              <a:rPr lang="en-US" smtClean="0"/>
              <a:pPr/>
              <a:t>11/10/19</a:t>
            </a:fld>
            <a:endParaRPr lang="en-US" dirty="0"/>
          </a:p>
        </p:txBody>
      </p:sp>
      <p:sp>
        <p:nvSpPr>
          <p:cNvPr id="6" name="Footer Placeholder 5"/>
          <p:cNvSpPr>
            <a:spLocks noGrp="1"/>
          </p:cNvSpPr>
          <p:nvPr>
            <p:ph type="ftr" sz="quarter" idx="11"/>
          </p:nvPr>
        </p:nvSpPr>
        <p:spPr/>
        <p:txBody>
          <a:bodyPr/>
          <a:lstStyle>
            <a:lvl1pPr>
              <a:defRPr b="0" i="0">
                <a:latin typeface="Garamond" panose="02020404030301010803" pitchFamily="18" charset="0"/>
              </a:defRPr>
            </a:lvl1pPr>
          </a:lstStyle>
          <a:p>
            <a:r>
              <a:rPr lang="en-US" dirty="0"/>
              <a:t>Commins 11.11.19 Rainbow Month Lecture</a:t>
            </a:r>
          </a:p>
        </p:txBody>
      </p:sp>
      <p:sp>
        <p:nvSpPr>
          <p:cNvPr id="7" name="Slide Number Placeholder 6"/>
          <p:cNvSpPr>
            <a:spLocks noGrp="1"/>
          </p:cNvSpPr>
          <p:nvPr>
            <p:ph type="sldNum" sz="quarter" idx="12"/>
          </p:nvPr>
        </p:nvSpPr>
        <p:spPr/>
        <p:txBody>
          <a:bodyPr/>
          <a:lstStyle>
            <a:lvl1pPr>
              <a:defRPr b="0" i="0">
                <a:latin typeface="Garamond" panose="02020404030301010803" pitchFamily="18" charset="0"/>
              </a:defRPr>
            </a:lvl1pPr>
          </a:lstStyle>
          <a:p>
            <a:fld id="{E12FB120-0363-40E8-95AF-A8EC24952518}" type="slidenum">
              <a:rPr lang="en-US" smtClean="0"/>
              <a:pPr/>
              <a:t>‹#›</a:t>
            </a:fld>
            <a:endParaRPr lang="en-US" dirty="0"/>
          </a:p>
        </p:txBody>
      </p:sp>
    </p:spTree>
    <p:extLst>
      <p:ext uri="{BB962C8B-B14F-4D97-AF65-F5344CB8AC3E}">
        <p14:creationId xmlns:p14="http://schemas.microsoft.com/office/powerpoint/2010/main" val="7928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Garamond" panose="02020404030301010803" pitchFamily="18" charset="0"/>
              </a:defRPr>
            </a:lvl1pPr>
          </a:lstStyle>
          <a:p>
            <a:fld id="{7079F051-370A-3743-A327-2B7C57AB1CD3}" type="datetime1">
              <a:rPr lang="en-US" smtClean="0"/>
              <a:pPr/>
              <a:t>11/10/19</a:t>
            </a:fld>
            <a:endParaRPr lang="en-US" dirty="0"/>
          </a:p>
        </p:txBody>
      </p:sp>
      <p:sp>
        <p:nvSpPr>
          <p:cNvPr id="5" name="Footer Placeholder 4"/>
          <p:cNvSpPr>
            <a:spLocks noGrp="1"/>
          </p:cNvSpPr>
          <p:nvPr>
            <p:ph type="ftr" sz="quarter" idx="3"/>
          </p:nvPr>
        </p:nvSpPr>
        <p:spPr>
          <a:xfrm>
            <a:off x="3124200" y="6356351"/>
            <a:ext cx="2895600" cy="241002"/>
          </a:xfrm>
          <a:prstGeom prst="rect">
            <a:avLst/>
          </a:prstGeom>
        </p:spPr>
        <p:txBody>
          <a:bodyPr vert="horz" lIns="91440" tIns="45720" rIns="91440" bIns="45720" rtlCol="0" anchor="ctr"/>
          <a:lstStyle>
            <a:lvl1pPr algn="ctr">
              <a:defRPr sz="1200" b="0" i="0">
                <a:solidFill>
                  <a:schemeClr val="tx1">
                    <a:tint val="75000"/>
                  </a:schemeClr>
                </a:solidFill>
                <a:latin typeface="Garamond" panose="02020404030301010803" pitchFamily="18" charset="0"/>
              </a:defRPr>
            </a:lvl1pPr>
          </a:lstStyle>
          <a:p>
            <a:r>
              <a:rPr lang="en-US" dirty="0"/>
              <a:t>Commins 11.11.19 Rainbow Month Lecture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Garamond" panose="02020404030301010803" pitchFamily="18" charset="0"/>
              </a:defRPr>
            </a:lvl1pPr>
          </a:lstStyle>
          <a:p>
            <a:fld id="{E12FB120-0363-40E8-95AF-A8EC24952518}" type="slidenum">
              <a:rPr lang="en-US" smtClean="0"/>
              <a:pPr/>
              <a:t>‹#›</a:t>
            </a:fld>
            <a:endParaRPr lang="en-US" dirty="0"/>
          </a:p>
        </p:txBody>
      </p:sp>
    </p:spTree>
    <p:extLst>
      <p:ext uri="{BB962C8B-B14F-4D97-AF65-F5344CB8AC3E}">
        <p14:creationId xmlns:p14="http://schemas.microsoft.com/office/powerpoint/2010/main" val="1857776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ctr" defTabSz="914400" rtl="0" eaLnBrk="1" latinLnBrk="0" hangingPunct="1">
        <a:spcBef>
          <a:spcPct val="0"/>
        </a:spcBef>
        <a:buNone/>
        <a:defRPr sz="4400" b="0" i="0" kern="1200">
          <a:solidFill>
            <a:schemeClr val="tx1"/>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i="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us.sagepub.com/en-us/nam/pathways-to-cultural-awareness/book426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file:////var/folders/q_/bmdpmbzj0c5c5pp0c64hv6840000gn/T/com.microsoft.Word/WebArchiveCopyPasteTempFiles/AR-191109360.jpg&amp;updated=201911061932&amp;MaxW=900&amp;maxH=900&amp;noborder&amp;Q=80"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www.dailyherald.com/news/20191106/read-authors-letter-to-wheaton-warrenville-district-200-after-her-school-visit-was-canceled?fbclid=IwAR0ZqIJ8HAYqsKri85Za1OtN1jH25hBolVy-r9vzIF35IL8hrLf-ihAj_4U"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684" y="723253"/>
            <a:ext cx="7774632" cy="1584175"/>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dirty="0"/>
              <a:t>Identity Development in School:  The Critical Role of Teachers </a:t>
            </a:r>
            <a:endParaRPr lang="en-US" dirty="0">
              <a:cs typeface="Candara"/>
            </a:endParaRPr>
          </a:p>
        </p:txBody>
      </p:sp>
      <p:sp>
        <p:nvSpPr>
          <p:cNvPr id="3" name="Subtitle 2"/>
          <p:cNvSpPr>
            <a:spLocks noGrp="1"/>
          </p:cNvSpPr>
          <p:nvPr>
            <p:ph type="subTitle" idx="1"/>
          </p:nvPr>
        </p:nvSpPr>
        <p:spPr>
          <a:xfrm>
            <a:off x="971600" y="2636912"/>
            <a:ext cx="7344816" cy="2952328"/>
          </a:xfrm>
        </p:spPr>
        <p:txBody>
          <a:bodyPr>
            <a:normAutofit fontScale="92500" lnSpcReduction="20000"/>
          </a:bodyPr>
          <a:lstStyle/>
          <a:p>
            <a:pPr algn="r"/>
            <a:r>
              <a:rPr lang="en-US" dirty="0">
                <a:solidFill>
                  <a:schemeClr val="accent1"/>
                </a:solidFill>
              </a:rPr>
              <a:t>Rainbow History Month Colloquium</a:t>
            </a:r>
          </a:p>
          <a:p>
            <a:pPr algn="r"/>
            <a:r>
              <a:rPr lang="en-US" dirty="0">
                <a:solidFill>
                  <a:schemeClr val="accent1"/>
                </a:solidFill>
              </a:rPr>
              <a:t>Nancy Commins – Clinical Professor Emeritus </a:t>
            </a:r>
          </a:p>
          <a:p>
            <a:pPr algn="r"/>
            <a:r>
              <a:rPr lang="en-US" dirty="0">
                <a:solidFill>
                  <a:schemeClr val="accent1"/>
                </a:solidFill>
              </a:rPr>
              <a:t>University of Colorado, Denver</a:t>
            </a:r>
          </a:p>
          <a:p>
            <a:pPr algn="r"/>
            <a:r>
              <a:rPr lang="en-US" dirty="0">
                <a:solidFill>
                  <a:schemeClr val="accent1"/>
                </a:solidFill>
              </a:rPr>
              <a:t>Senior Fellow</a:t>
            </a:r>
          </a:p>
          <a:p>
            <a:pPr algn="r"/>
            <a:r>
              <a:rPr lang="en-US" dirty="0" err="1">
                <a:solidFill>
                  <a:schemeClr val="accent1"/>
                </a:solidFill>
              </a:rPr>
              <a:t>Turun</a:t>
            </a:r>
            <a:r>
              <a:rPr lang="en-US" dirty="0">
                <a:solidFill>
                  <a:schemeClr val="accent1"/>
                </a:solidFill>
              </a:rPr>
              <a:t> </a:t>
            </a:r>
            <a:r>
              <a:rPr lang="en-US" dirty="0" err="1">
                <a:solidFill>
                  <a:schemeClr val="accent1"/>
                </a:solidFill>
              </a:rPr>
              <a:t>Yliopisto</a:t>
            </a:r>
            <a:endParaRPr lang="en-US" dirty="0">
              <a:solidFill>
                <a:schemeClr val="accent1"/>
              </a:solidFill>
            </a:endParaRPr>
          </a:p>
          <a:p>
            <a:pPr algn="r"/>
            <a:r>
              <a:rPr lang="en-US" dirty="0">
                <a:solidFill>
                  <a:schemeClr val="accent1"/>
                </a:solidFill>
              </a:rPr>
              <a:t>11 November 2019</a:t>
            </a:r>
          </a:p>
        </p:txBody>
      </p:sp>
    </p:spTree>
    <p:extLst>
      <p:ext uri="{BB962C8B-B14F-4D97-AF65-F5344CB8AC3E}">
        <p14:creationId xmlns:p14="http://schemas.microsoft.com/office/powerpoint/2010/main" val="1589115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F48DD76-B482-6E40-9342-52B48587FA44}"/>
              </a:ext>
            </a:extLst>
          </p:cNvPr>
          <p:cNvSpPr>
            <a:spLocks noGrp="1" noChangeArrowheads="1"/>
          </p:cNvSpPr>
          <p:nvPr>
            <p:ph type="title"/>
          </p:nvPr>
        </p:nvSpPr>
        <p:spPr>
          <a:xfrm>
            <a:off x="2033718" y="983014"/>
            <a:ext cx="5076564" cy="584093"/>
          </a:xfrm>
        </p:spPr>
        <p:style>
          <a:lnRef idx="2">
            <a:schemeClr val="accent1"/>
          </a:lnRef>
          <a:fillRef idx="1">
            <a:schemeClr val="lt1"/>
          </a:fillRef>
          <a:effectRef idx="0">
            <a:schemeClr val="accent1"/>
          </a:effectRef>
          <a:fontRef idx="minor">
            <a:schemeClr val="dk1"/>
          </a:fontRef>
        </p:style>
        <p:txBody>
          <a:bodyPr/>
          <a:lstStyle/>
          <a:p>
            <a:pPr algn="ctr" eaLnBrk="1" hangingPunct="1">
              <a:defRPr/>
            </a:pPr>
            <a:r>
              <a:rPr lang="en-US" sz="2025" dirty="0"/>
              <a:t>How is your identity constructed?</a:t>
            </a:r>
          </a:p>
        </p:txBody>
      </p:sp>
      <p:sp>
        <p:nvSpPr>
          <p:cNvPr id="10243" name="Rectangle 3">
            <a:extLst>
              <a:ext uri="{FF2B5EF4-FFF2-40B4-BE49-F238E27FC236}">
                <a16:creationId xmlns:a16="http://schemas.microsoft.com/office/drawing/2014/main" id="{943D169B-FB9B-004C-89FC-50F72E6C5E8F}"/>
              </a:ext>
            </a:extLst>
          </p:cNvPr>
          <p:cNvSpPr>
            <a:spLocks noGrp="1" noChangeArrowheads="1"/>
          </p:cNvSpPr>
          <p:nvPr>
            <p:ph type="body" sz="quarter" idx="10"/>
          </p:nvPr>
        </p:nvSpPr>
        <p:spPr>
          <a:xfrm>
            <a:off x="1929496" y="1713861"/>
            <a:ext cx="2426480" cy="2206363"/>
          </a:xfrm>
        </p:spPr>
        <p:style>
          <a:lnRef idx="2">
            <a:schemeClr val="accent2"/>
          </a:lnRef>
          <a:fillRef idx="1">
            <a:schemeClr val="lt1"/>
          </a:fillRef>
          <a:effectRef idx="0">
            <a:schemeClr val="accent2"/>
          </a:effectRef>
          <a:fontRef idx="minor">
            <a:schemeClr val="dk1"/>
          </a:fontRef>
        </p:style>
        <p:txBody>
          <a:bodyPr>
            <a:normAutofit/>
          </a:bodyPr>
          <a:lstStyle/>
          <a:p>
            <a:pPr eaLnBrk="1" hangingPunct="1">
              <a:buFont typeface="Wingdings" charset="2"/>
              <a:buChar char="Ø"/>
              <a:defRPr/>
            </a:pPr>
            <a:r>
              <a:rPr lang="en-US" sz="1800" dirty="0"/>
              <a:t>Heritage culture</a:t>
            </a:r>
          </a:p>
          <a:p>
            <a:pPr marL="260741" lvl="1" indent="-100010">
              <a:buFont typeface="Wingdings" charset="2"/>
              <a:buChar char="Ø"/>
              <a:defRPr/>
            </a:pPr>
            <a:r>
              <a:rPr lang="en-US" sz="1800" dirty="0"/>
              <a:t>Language</a:t>
            </a:r>
          </a:p>
          <a:p>
            <a:pPr marL="260741" lvl="1" indent="-100010">
              <a:buFont typeface="Wingdings" charset="2"/>
              <a:buChar char="Ø"/>
              <a:defRPr/>
            </a:pPr>
            <a:r>
              <a:rPr lang="en-US" sz="1800" dirty="0"/>
              <a:t>Ethnicity</a:t>
            </a:r>
          </a:p>
          <a:p>
            <a:pPr marL="260741" lvl="1" indent="-100010">
              <a:buFont typeface="Wingdings" charset="2"/>
              <a:buChar char="Ø"/>
              <a:defRPr/>
            </a:pPr>
            <a:r>
              <a:rPr lang="en-US" sz="1800" dirty="0"/>
              <a:t>Gender Expression</a:t>
            </a:r>
          </a:p>
          <a:p>
            <a:pPr marL="260741" lvl="1" indent="-100010">
              <a:buFont typeface="Wingdings" charset="2"/>
              <a:buChar char="Ø"/>
              <a:defRPr/>
            </a:pPr>
            <a:r>
              <a:rPr lang="en-US" sz="1800" dirty="0"/>
              <a:t>Religion</a:t>
            </a:r>
          </a:p>
          <a:p>
            <a:pPr marL="260741" lvl="1" indent="-100010">
              <a:buFont typeface="Wingdings" charset="2"/>
              <a:buChar char="Ø"/>
              <a:defRPr/>
            </a:pPr>
            <a:r>
              <a:rPr lang="en-US" sz="1800" dirty="0"/>
              <a:t>Geography</a:t>
            </a:r>
          </a:p>
        </p:txBody>
      </p:sp>
      <p:sp>
        <p:nvSpPr>
          <p:cNvPr id="3" name="Text Placeholder 2">
            <a:extLst>
              <a:ext uri="{FF2B5EF4-FFF2-40B4-BE49-F238E27FC236}">
                <a16:creationId xmlns:a16="http://schemas.microsoft.com/office/drawing/2014/main" id="{D26047A2-C1D3-B841-A2B3-0795C5048BB1}"/>
              </a:ext>
            </a:extLst>
          </p:cNvPr>
          <p:cNvSpPr>
            <a:spLocks noGrp="1"/>
          </p:cNvSpPr>
          <p:nvPr>
            <p:ph type="body" sz="quarter" idx="11"/>
          </p:nvPr>
        </p:nvSpPr>
        <p:spPr>
          <a:xfrm>
            <a:off x="4625613" y="1726513"/>
            <a:ext cx="2619932" cy="2193710"/>
          </a:xfrm>
        </p:spPr>
        <p:style>
          <a:lnRef idx="2">
            <a:schemeClr val="accent3"/>
          </a:lnRef>
          <a:fillRef idx="1">
            <a:schemeClr val="lt1"/>
          </a:fillRef>
          <a:effectRef idx="0">
            <a:schemeClr val="accent3"/>
          </a:effectRef>
          <a:fontRef idx="minor">
            <a:schemeClr val="dk1"/>
          </a:fontRef>
        </p:style>
        <p:txBody>
          <a:bodyPr>
            <a:normAutofit/>
          </a:bodyPr>
          <a:lstStyle/>
          <a:p>
            <a:pPr eaLnBrk="1" hangingPunct="1">
              <a:buFont typeface="Wingdings" charset="2"/>
              <a:buChar char="Ø"/>
              <a:defRPr/>
            </a:pPr>
            <a:r>
              <a:rPr lang="en-US" sz="1800" dirty="0"/>
              <a:t>Home culture</a:t>
            </a:r>
          </a:p>
          <a:p>
            <a:pPr eaLnBrk="1" hangingPunct="1">
              <a:buFont typeface="Wingdings" charset="2"/>
              <a:buChar char="Ø"/>
              <a:defRPr/>
            </a:pPr>
            <a:r>
              <a:rPr lang="en-US" sz="1800" dirty="0"/>
              <a:t>School culture</a:t>
            </a:r>
          </a:p>
          <a:p>
            <a:pPr eaLnBrk="1" hangingPunct="1">
              <a:buFont typeface="Wingdings" charset="2"/>
              <a:buChar char="Ø"/>
              <a:defRPr/>
            </a:pPr>
            <a:r>
              <a:rPr lang="en-US" sz="1800" dirty="0"/>
              <a:t>Professional culture</a:t>
            </a:r>
          </a:p>
          <a:p>
            <a:pPr eaLnBrk="1" hangingPunct="1">
              <a:buFont typeface="Wingdings" charset="2"/>
              <a:buChar char="Ø"/>
              <a:defRPr/>
            </a:pPr>
            <a:r>
              <a:rPr lang="en-US" sz="1800" dirty="0"/>
              <a:t>Age, gender, hobby cultures</a:t>
            </a:r>
          </a:p>
          <a:p>
            <a:pPr eaLnBrk="1" hangingPunct="1">
              <a:buFont typeface="Wingdings" charset="2"/>
              <a:buChar char="Ø"/>
              <a:defRPr/>
            </a:pPr>
            <a:r>
              <a:rPr lang="en-US" sz="1800" dirty="0"/>
              <a:t>Classroom cultures</a:t>
            </a:r>
          </a:p>
          <a:p>
            <a:pPr eaLnBrk="1" hangingPunct="1">
              <a:defRPr/>
            </a:pPr>
            <a:endParaRPr lang="en-US" dirty="0"/>
          </a:p>
        </p:txBody>
      </p:sp>
      <p:sp>
        <p:nvSpPr>
          <p:cNvPr id="2" name="Footer Placeholder 1">
            <a:extLst>
              <a:ext uri="{FF2B5EF4-FFF2-40B4-BE49-F238E27FC236}">
                <a16:creationId xmlns:a16="http://schemas.microsoft.com/office/drawing/2014/main" id="{7C4F36E1-B99C-E44F-8839-4D66BC8FE808}"/>
              </a:ext>
            </a:extLst>
          </p:cNvPr>
          <p:cNvSpPr>
            <a:spLocks noGrp="1"/>
          </p:cNvSpPr>
          <p:nvPr>
            <p:ph type="ftr" sz="quarter" idx="13"/>
          </p:nvPr>
        </p:nvSpPr>
        <p:spPr/>
        <p:txBody>
          <a:bodyPr/>
          <a:lstStyle/>
          <a:p>
            <a:pPr>
              <a:defRPr/>
            </a:pPr>
            <a:r>
              <a:rPr lang="en-US" dirty="0">
                <a:solidFill>
                  <a:schemeClr val="tx1">
                    <a:tint val="75000"/>
                  </a:schemeClr>
                </a:solidFill>
              </a:rPr>
              <a:t>Commins 11.11.19 Rainbow Month Lecture</a:t>
            </a:r>
          </a:p>
        </p:txBody>
      </p:sp>
      <p:pic>
        <p:nvPicPr>
          <p:cNvPr id="6" name="Picture 5">
            <a:extLst>
              <a:ext uri="{FF2B5EF4-FFF2-40B4-BE49-F238E27FC236}">
                <a16:creationId xmlns:a16="http://schemas.microsoft.com/office/drawing/2014/main" id="{1D422ED6-1B0A-A44C-80F8-3E0654FB04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047378" y="1340575"/>
            <a:ext cx="2302711" cy="1727033"/>
          </a:xfrm>
          <a:prstGeom prst="rect">
            <a:avLst/>
          </a:prstGeom>
        </p:spPr>
      </p:pic>
      <p:pic>
        <p:nvPicPr>
          <p:cNvPr id="8" name="Picture 7">
            <a:extLst>
              <a:ext uri="{FF2B5EF4-FFF2-40B4-BE49-F238E27FC236}">
                <a16:creationId xmlns:a16="http://schemas.microsoft.com/office/drawing/2014/main" id="{FEC4CAC3-1AB9-7046-A3E5-EE201CA87F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5221" y="4108049"/>
            <a:ext cx="2387080" cy="1790310"/>
          </a:xfrm>
          <a:prstGeom prst="rect">
            <a:avLst/>
          </a:prstGeom>
        </p:spPr>
      </p:pic>
      <p:pic>
        <p:nvPicPr>
          <p:cNvPr id="10" name="Picture 9">
            <a:extLst>
              <a:ext uri="{FF2B5EF4-FFF2-40B4-BE49-F238E27FC236}">
                <a16:creationId xmlns:a16="http://schemas.microsoft.com/office/drawing/2014/main" id="{4FF50C11-80FE-9F4C-B4E3-B32B2713E4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2237367" y="4125571"/>
            <a:ext cx="2604664" cy="1755027"/>
          </a:xfrm>
          <a:prstGeom prst="rect">
            <a:avLst/>
          </a:prstGeom>
        </p:spPr>
      </p:pic>
      <p:pic>
        <p:nvPicPr>
          <p:cNvPr id="12" name="Picture 11">
            <a:extLst>
              <a:ext uri="{FF2B5EF4-FFF2-40B4-BE49-F238E27FC236}">
                <a16:creationId xmlns:a16="http://schemas.microsoft.com/office/drawing/2014/main" id="{572ED83A-692E-0347-A055-D6F611D61D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7033753" y="3770352"/>
            <a:ext cx="2411711" cy="1808783"/>
          </a:xfrm>
          <a:prstGeom prst="rect">
            <a:avLst/>
          </a:prstGeom>
        </p:spPr>
      </p:pic>
      <p:pic>
        <p:nvPicPr>
          <p:cNvPr id="14" name="Picture 13">
            <a:extLst>
              <a:ext uri="{FF2B5EF4-FFF2-40B4-BE49-F238E27FC236}">
                <a16:creationId xmlns:a16="http://schemas.microsoft.com/office/drawing/2014/main" id="{0E4BDCC6-BDA0-FF46-836B-EE9D4FBCD8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119958"/>
            <a:ext cx="2158660" cy="1618994"/>
          </a:xfrm>
          <a:prstGeom prst="rect">
            <a:avLst/>
          </a:prstGeom>
        </p:spPr>
      </p:pic>
      <p:pic>
        <p:nvPicPr>
          <p:cNvPr id="16" name="Picture 15">
            <a:extLst>
              <a:ext uri="{FF2B5EF4-FFF2-40B4-BE49-F238E27FC236}">
                <a16:creationId xmlns:a16="http://schemas.microsoft.com/office/drawing/2014/main" id="{E5B86A2B-6B48-B540-B37F-0DEDCAF8F9B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211262" y="1754699"/>
            <a:ext cx="2344099" cy="1758074"/>
          </a:xfrm>
          <a:prstGeom prst="rect">
            <a:avLst/>
          </a:prstGeom>
        </p:spPr>
      </p:pic>
    </p:spTree>
    <p:extLst>
      <p:ext uri="{BB962C8B-B14F-4D97-AF65-F5344CB8AC3E}">
        <p14:creationId xmlns:p14="http://schemas.microsoft.com/office/powerpoint/2010/main" val="61746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590C77-F175-8644-A903-66138029C033}"/>
              </a:ext>
            </a:extLst>
          </p:cNvPr>
          <p:cNvSpPr>
            <a:spLocks noGrp="1"/>
          </p:cNvSpPr>
          <p:nvPr>
            <p:ph sz="half" idx="1"/>
          </p:nvPr>
        </p:nvSpPr>
        <p:spPr>
          <a:xfrm>
            <a:off x="395536" y="2575034"/>
            <a:ext cx="3936039" cy="3462228"/>
          </a:xfrm>
        </p:spPr>
        <p:txBody>
          <a:bodyPr vert="horz" lIns="91440" tIns="45720" rIns="91440" bIns="45720" rtlCol="0">
            <a:normAutofit fontScale="92500" lnSpcReduction="10000"/>
          </a:bodyPr>
          <a:lstStyle/>
          <a:p>
            <a:pPr marL="114300" indent="0" algn="ctr">
              <a:lnSpc>
                <a:spcPct val="90000"/>
              </a:lnSpc>
              <a:buNone/>
            </a:pPr>
            <a:r>
              <a:rPr lang="en-US" dirty="0"/>
              <a:t>Identity refers to an internalized set of meanings attached to a role played in a network of social relationships, with a person’s self viewed as, in important part, an organization of the various identities held by the person’’ (p. 6). </a:t>
            </a:r>
          </a:p>
        </p:txBody>
      </p:sp>
      <p:sp>
        <p:nvSpPr>
          <p:cNvPr id="4" name="Footer Placeholder 3">
            <a:extLst>
              <a:ext uri="{FF2B5EF4-FFF2-40B4-BE49-F238E27FC236}">
                <a16:creationId xmlns:a16="http://schemas.microsoft.com/office/drawing/2014/main" id="{8DF09090-E8ED-7449-9F34-22DA5BE6255B}"/>
              </a:ext>
            </a:extLst>
          </p:cNvPr>
          <p:cNvSpPr>
            <a:spLocks noGrp="1"/>
          </p:cNvSpPr>
          <p:nvPr>
            <p:ph type="ftr" sz="quarter" idx="11"/>
          </p:nvPr>
        </p:nvSpPr>
        <p:spPr>
          <a:xfrm>
            <a:off x="491490" y="6356350"/>
            <a:ext cx="3086100" cy="365125"/>
          </a:xfrm>
        </p:spPr>
        <p:txBody>
          <a:bodyPr vert="horz" lIns="91440" tIns="45720" rIns="91440" bIns="45720" rtlCol="0" anchor="ctr">
            <a:normAutofit/>
          </a:bodyPr>
          <a:lstStyle/>
          <a:p>
            <a:pPr algn="l">
              <a:spcAft>
                <a:spcPts val="600"/>
              </a:spcAft>
              <a:defRPr/>
            </a:pPr>
            <a:r>
              <a:rPr lang="en-US" kern="1200" dirty="0">
                <a:solidFill>
                  <a:prstClr val="black">
                    <a:tint val="75000"/>
                  </a:prstClr>
                </a:solidFill>
                <a:ea typeface="+mn-ea"/>
                <a:cs typeface="+mn-cs"/>
              </a:rPr>
              <a:t>Commins 11.11.19 Rainbow Month Lecture</a:t>
            </a:r>
          </a:p>
        </p:txBody>
      </p:sp>
      <p:pic>
        <p:nvPicPr>
          <p:cNvPr id="6" name="Content Placeholder 9">
            <a:extLst>
              <a:ext uri="{FF2B5EF4-FFF2-40B4-BE49-F238E27FC236}">
                <a16:creationId xmlns:a16="http://schemas.microsoft.com/office/drawing/2014/main" id="{89FE72E9-5F78-E64D-800D-010D57EF47B8}"/>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Rectangle 1">
            <a:extLst>
              <a:ext uri="{FF2B5EF4-FFF2-40B4-BE49-F238E27FC236}">
                <a16:creationId xmlns:a16="http://schemas.microsoft.com/office/drawing/2014/main" id="{316975F5-4CDB-724B-8557-B47A5FA5BD70}"/>
              </a:ext>
            </a:extLst>
          </p:cNvPr>
          <p:cNvSpPr>
            <a:spLocks noChangeArrowheads="1"/>
          </p:cNvSpPr>
          <p:nvPr/>
        </p:nvSpPr>
        <p:spPr bwMode="auto">
          <a:xfrm>
            <a:off x="339084" y="728145"/>
            <a:ext cx="3223257" cy="99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030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333333"/>
                </a:solidFill>
                <a:effectLst/>
                <a:latin typeface="Arial" panose="020B0604020202020204" pitchFamily="34" charset="0"/>
                <a:cs typeface="Arial" panose="020B0604020202020204" pitchFamily="34" charset="0"/>
              </a:rPr>
              <a:t>The Past, Present, and Future of an Identity Theory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4B5555"/>
                </a:solidFill>
                <a:effectLst/>
                <a:latin typeface="Arial" panose="020B0604020202020204" pitchFamily="34" charset="0"/>
              </a:rPr>
              <a:t>Sheldon Stryker and Peter J. Burke</a:t>
            </a:r>
            <a:endParaRPr kumimoji="0" lang="en-US" altLang="en-US" sz="900" b="0" i="0" u="none" strike="noStrike" cap="none" normalizeH="0" baseline="0" dirty="0">
              <a:ln>
                <a:noFill/>
              </a:ln>
              <a:solidFill>
                <a:srgbClr val="33333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rgbClr val="333333"/>
                </a:solidFill>
                <a:effectLst/>
                <a:latin typeface="Arial" panose="020B0604020202020204" pitchFamily="34" charset="0"/>
                <a:cs typeface="Arial" panose="020B0604020202020204" pitchFamily="34" charset="0"/>
              </a:rPr>
              <a:t>Social Psychology Quarterly</a:t>
            </a:r>
            <a:endParaRPr kumimoji="0" lang="en-US" altLang="en-US" sz="900" b="0" i="0" u="none" strike="noStrike" cap="none" normalizeH="0" baseline="0" dirty="0">
              <a:ln>
                <a:noFill/>
              </a:ln>
              <a:solidFill>
                <a:srgbClr val="33333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Vol. 63, No. 4, Special </a:t>
            </a:r>
            <a:r>
              <a:rPr kumimoji="0" lang="en-US" altLang="en-US" sz="900" b="0" i="0" u="none" strike="noStrike" cap="none" normalizeH="0" baseline="0" dirty="0" err="1">
                <a:ln>
                  <a:noFill/>
                </a:ln>
                <a:solidFill>
                  <a:srgbClr val="333333"/>
                </a:solidFill>
                <a:effectLst/>
                <a:latin typeface="Arial" panose="020B0604020202020204" pitchFamily="34" charset="0"/>
                <a:cs typeface="Arial" panose="020B0604020202020204" pitchFamily="34" charset="0"/>
              </a:rPr>
              <a:t>Millenium</a:t>
            </a:r>
            <a:r>
              <a:rPr kumimoji="0" lang="en-US" altLang="en-US" sz="9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Issue on the State of Sociological Social Psychology (Dec., 2000), pp. 284-297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5152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C327D-7651-C849-9105-2308F00A2E27}"/>
              </a:ext>
            </a:extLst>
          </p:cNvPr>
          <p:cNvSpPr>
            <a:spLocks noGrp="1"/>
          </p:cNvSpPr>
          <p:nvPr>
            <p:ph type="title"/>
          </p:nvPr>
        </p:nvSpPr>
        <p:spPr>
          <a:xfrm>
            <a:off x="457200" y="1063228"/>
            <a:ext cx="8229600" cy="637580"/>
          </a:xfrm>
        </p:spPr>
        <p:txBody>
          <a:bodyPr anchor="ctr">
            <a:noAutofit/>
          </a:bodyPr>
          <a:lstStyle/>
          <a:p>
            <a:r>
              <a:rPr lang="en-US" sz="2100" dirty="0"/>
              <a:t>From Kaylyn William’s 2017 Capstone Definition of Identity </a:t>
            </a:r>
            <a:endParaRPr lang="en-US" sz="1800" dirty="0"/>
          </a:p>
        </p:txBody>
      </p:sp>
      <p:sp>
        <p:nvSpPr>
          <p:cNvPr id="3" name="Content Placeholder 2">
            <a:extLst>
              <a:ext uri="{FF2B5EF4-FFF2-40B4-BE49-F238E27FC236}">
                <a16:creationId xmlns:a16="http://schemas.microsoft.com/office/drawing/2014/main" id="{401F00E0-5469-2144-894D-94055928B69C}"/>
              </a:ext>
            </a:extLst>
          </p:cNvPr>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buNone/>
            </a:pPr>
            <a:r>
              <a:rPr lang="en-US" dirty="0"/>
              <a:t>Tracy  Robinson</a:t>
            </a:r>
          </a:p>
          <a:p>
            <a:pPr marL="0" indent="0">
              <a:buNone/>
            </a:pPr>
            <a:r>
              <a:rPr lang="en-US" dirty="0"/>
              <a:t>Individual identity is </a:t>
            </a:r>
          </a:p>
          <a:p>
            <a:pPr marL="0" indent="0" algn="ctr">
              <a:buNone/>
            </a:pPr>
            <a:r>
              <a:rPr lang="en-US" dirty="0"/>
              <a:t>“both visible and invisible domains of the self that influence self-construction. They include, but are not limited to, ethnicity, skin color, gender, sexual orientation, nationality, and physical and intellectual ability.”</a:t>
            </a:r>
          </a:p>
        </p:txBody>
      </p:sp>
      <p:sp>
        <p:nvSpPr>
          <p:cNvPr id="4" name="Content Placeholder 3">
            <a:extLst>
              <a:ext uri="{FF2B5EF4-FFF2-40B4-BE49-F238E27FC236}">
                <a16:creationId xmlns:a16="http://schemas.microsoft.com/office/drawing/2014/main" id="{A63FC2D5-05DF-D74D-9DD5-76A433D788FC}"/>
              </a:ext>
            </a:extLst>
          </p:cNvPr>
          <p:cNvSpPr>
            <a:spLocks noGrp="1"/>
          </p:cNvSpPr>
          <p:nvPr>
            <p:ph sz="half" idx="2"/>
          </p:nvPr>
        </p:nvSpPr>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0" indent="0" algn="ctr">
              <a:buNone/>
            </a:pPr>
            <a:r>
              <a:rPr lang="en-US" dirty="0"/>
              <a:t>Edward Taylor:   Cultural identity is “one’s understanding of the multilayered, interdependent, and nonsynchronous interaction of social status, language, race, ethnicity, values, and behaviors that permeate and influence nearly all aspects of our lives.”</a:t>
            </a:r>
          </a:p>
          <a:p>
            <a:endParaRPr lang="en-US" dirty="0"/>
          </a:p>
        </p:txBody>
      </p:sp>
      <p:sp>
        <p:nvSpPr>
          <p:cNvPr id="6" name="Footer Placeholder 5">
            <a:extLst>
              <a:ext uri="{FF2B5EF4-FFF2-40B4-BE49-F238E27FC236}">
                <a16:creationId xmlns:a16="http://schemas.microsoft.com/office/drawing/2014/main" id="{24918A5A-9926-5948-A1B9-52F4AF5099C9}"/>
              </a:ext>
            </a:extLst>
          </p:cNvPr>
          <p:cNvSpPr>
            <a:spLocks noGrp="1"/>
          </p:cNvSpPr>
          <p:nvPr>
            <p:ph type="ftr" sz="quarter" idx="11"/>
          </p:nvPr>
        </p:nvSpPr>
        <p:spPr/>
        <p:txBody>
          <a:bodyPr/>
          <a:lstStyle/>
          <a:p>
            <a:pPr>
              <a:defRPr/>
            </a:pPr>
            <a:r>
              <a:rPr lang="en-US" altLang="en-US" dirty="0"/>
              <a:t>Commins 11.11.19 Rainbow Month Lecture</a:t>
            </a:r>
          </a:p>
        </p:txBody>
      </p:sp>
    </p:spTree>
    <p:extLst>
      <p:ext uri="{BB962C8B-B14F-4D97-AF65-F5344CB8AC3E}">
        <p14:creationId xmlns:p14="http://schemas.microsoft.com/office/powerpoint/2010/main" val="246375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74E5-0D8E-7544-AA8A-0B3409AB9973}"/>
              </a:ext>
            </a:extLst>
          </p:cNvPr>
          <p:cNvSpPr>
            <a:spLocks noGrp="1"/>
          </p:cNvSpPr>
          <p:nvPr>
            <p:ph type="title"/>
          </p:nvPr>
        </p:nvSpPr>
        <p:spPr>
          <a:xfrm>
            <a:off x="457200" y="274638"/>
            <a:ext cx="8229600" cy="634082"/>
          </a:xfrm>
        </p:spPr>
        <p:txBody>
          <a:bodyPr>
            <a:normAutofit/>
          </a:bodyPr>
          <a:lstStyle/>
          <a:p>
            <a:r>
              <a:rPr lang="en-US" sz="3200" dirty="0"/>
              <a:t>Esteban-</a:t>
            </a:r>
            <a:r>
              <a:rPr lang="en-US" sz="3200" dirty="0" err="1"/>
              <a:t>Guitart</a:t>
            </a:r>
            <a:r>
              <a:rPr lang="en-US" sz="3200" dirty="0"/>
              <a:t> &amp; Moll  (2018)</a:t>
            </a:r>
          </a:p>
        </p:txBody>
      </p:sp>
      <p:sp>
        <p:nvSpPr>
          <p:cNvPr id="3" name="Content Placeholder 2">
            <a:extLst>
              <a:ext uri="{FF2B5EF4-FFF2-40B4-BE49-F238E27FC236}">
                <a16:creationId xmlns:a16="http://schemas.microsoft.com/office/drawing/2014/main" id="{319FF841-FBEF-AF47-A03C-F940B2985FC2}"/>
              </a:ext>
            </a:extLst>
          </p:cNvPr>
          <p:cNvSpPr>
            <a:spLocks noGrp="1"/>
          </p:cNvSpPr>
          <p:nvPr>
            <p:ph idx="1"/>
          </p:nvPr>
        </p:nvSpPr>
        <p:spPr>
          <a:xfrm>
            <a:off x="457200" y="1124744"/>
            <a:ext cx="8229600" cy="5231607"/>
          </a:xfrm>
        </p:spPr>
        <p:txBody>
          <a:bodyPr>
            <a:normAutofit lnSpcReduction="10000"/>
          </a:bodyPr>
          <a:lstStyle/>
          <a:p>
            <a:r>
              <a:rPr lang="en-US" sz="2800" dirty="0"/>
              <a:t>Identity—as with any other higher order psychological process—is essentially social in origin. People actively appropriate discourses, narratives, and visions or models of identity, but this is always cultural material. </a:t>
            </a:r>
          </a:p>
          <a:p>
            <a:r>
              <a:rPr lang="en-US" sz="2800" dirty="0"/>
              <a:t>Identities comprise all those people, skills, knowledge, practices, and resources that people have acquired and now use through their involvement in their various activities, in diverse social interactions.</a:t>
            </a:r>
          </a:p>
          <a:p>
            <a:r>
              <a:rPr lang="en-US" sz="2800" dirty="0"/>
              <a:t>These artifacts are internalized as well as externalized. People form their identities (visions of themselves) by engaging in social activities and by observing how members interact. </a:t>
            </a:r>
          </a:p>
        </p:txBody>
      </p:sp>
      <p:sp>
        <p:nvSpPr>
          <p:cNvPr id="4" name="Footer Placeholder 3">
            <a:extLst>
              <a:ext uri="{FF2B5EF4-FFF2-40B4-BE49-F238E27FC236}">
                <a16:creationId xmlns:a16="http://schemas.microsoft.com/office/drawing/2014/main" id="{6313DF76-BAAD-0A4C-A8A2-8C762FAD81CD}"/>
              </a:ext>
            </a:extLst>
          </p:cNvPr>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1731314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EA96-2600-A142-B934-6F16BB794291}"/>
              </a:ext>
            </a:extLst>
          </p:cNvPr>
          <p:cNvSpPr>
            <a:spLocks noGrp="1"/>
          </p:cNvSpPr>
          <p:nvPr>
            <p:ph type="title"/>
          </p:nvPr>
        </p:nvSpPr>
        <p:spPr>
          <a:xfrm>
            <a:off x="565368" y="5553795"/>
            <a:ext cx="8229600" cy="634082"/>
          </a:xfrm>
        </p:spPr>
        <p:txBody>
          <a:bodyPr>
            <a:noAutofit/>
          </a:bodyPr>
          <a:lstStyle/>
          <a:p>
            <a:r>
              <a:rPr lang="en-US" sz="1600" dirty="0"/>
              <a:t>Lived experience, funds of identity and education </a:t>
            </a:r>
            <a:r>
              <a:rPr lang="en-US" sz="1600" i="1" dirty="0"/>
              <a:t>Culture &amp; Psychology </a:t>
            </a:r>
            <a:r>
              <a:rPr lang="en-US" sz="1600" dirty="0"/>
              <a:t>2014, Vol. 20(1) </a:t>
            </a:r>
            <a:r>
              <a:rPr lang="en-US" sz="1600" dirty="0" err="1"/>
              <a:t>Moisès</a:t>
            </a:r>
            <a:r>
              <a:rPr lang="en-US" sz="1600" dirty="0"/>
              <a:t> Esteban-</a:t>
            </a:r>
            <a:r>
              <a:rPr lang="en-US" sz="1600" dirty="0" err="1"/>
              <a:t>Guitart</a:t>
            </a:r>
            <a:r>
              <a:rPr lang="en-US" sz="1600" dirty="0"/>
              <a:t> &amp; Luis C Moll</a:t>
            </a:r>
          </a:p>
        </p:txBody>
      </p:sp>
      <p:sp>
        <p:nvSpPr>
          <p:cNvPr id="3" name="Content Placeholder 2">
            <a:extLst>
              <a:ext uri="{FF2B5EF4-FFF2-40B4-BE49-F238E27FC236}">
                <a16:creationId xmlns:a16="http://schemas.microsoft.com/office/drawing/2014/main" id="{951B4FA9-8BBB-3748-B6D8-2064996C2F94}"/>
              </a:ext>
            </a:extLst>
          </p:cNvPr>
          <p:cNvSpPr>
            <a:spLocks noGrp="1"/>
          </p:cNvSpPr>
          <p:nvPr>
            <p:ph sz="half" idx="1"/>
          </p:nvPr>
        </p:nvSpPr>
        <p:spPr>
          <a:xfrm>
            <a:off x="4782050" y="476672"/>
            <a:ext cx="4038600" cy="4525963"/>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marL="0" indent="0" algn="ctr">
              <a:buNone/>
            </a:pPr>
            <a:r>
              <a:rPr lang="en-US" dirty="0"/>
              <a:t>Not always visible</a:t>
            </a:r>
          </a:p>
          <a:p>
            <a:pPr marL="0" indent="0" algn="ctr">
              <a:buNone/>
            </a:pPr>
            <a:r>
              <a:rPr lang="en-US" dirty="0"/>
              <a:t>A process that takes place in interaction with the environment, with people (family, friends, community) and things, with signs and tools distributed among artefacts and with the funds of knowledge available; all of this across various different places and times.   </a:t>
            </a:r>
          </a:p>
          <a:p>
            <a:endParaRPr lang="en-US" dirty="0"/>
          </a:p>
        </p:txBody>
      </p:sp>
      <p:sp>
        <p:nvSpPr>
          <p:cNvPr id="4" name="Footer Placeholder 3">
            <a:extLst>
              <a:ext uri="{FF2B5EF4-FFF2-40B4-BE49-F238E27FC236}">
                <a16:creationId xmlns:a16="http://schemas.microsoft.com/office/drawing/2014/main" id="{7A84FE58-E255-0A4E-91A7-D96175EE17B2}"/>
              </a:ext>
            </a:extLst>
          </p:cNvPr>
          <p:cNvSpPr>
            <a:spLocks noGrp="1"/>
          </p:cNvSpPr>
          <p:nvPr>
            <p:ph type="ftr" sz="quarter" idx="11"/>
          </p:nvPr>
        </p:nvSpPr>
        <p:spPr/>
        <p:txBody>
          <a:bodyPr/>
          <a:lstStyle/>
          <a:p>
            <a:r>
              <a:rPr lang="en-US" dirty="0"/>
              <a:t>Commins 11.11.19 Rainbow Month Lecture</a:t>
            </a:r>
          </a:p>
        </p:txBody>
      </p:sp>
      <p:pic>
        <p:nvPicPr>
          <p:cNvPr id="7" name="Content Placeholder 6" descr="IMG_2361.JPG">
            <a:extLst>
              <a:ext uri="{FF2B5EF4-FFF2-40B4-BE49-F238E27FC236}">
                <a16:creationId xmlns:a16="http://schemas.microsoft.com/office/drawing/2014/main" id="{E48421A5-703E-FB42-9446-A8B3AAB487C4}"/>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14992" y="1458241"/>
            <a:ext cx="4038600" cy="3554935"/>
          </a:xfrm>
        </p:spPr>
      </p:pic>
      <p:sp>
        <p:nvSpPr>
          <p:cNvPr id="8" name="TextBox 7">
            <a:extLst>
              <a:ext uri="{FF2B5EF4-FFF2-40B4-BE49-F238E27FC236}">
                <a16:creationId xmlns:a16="http://schemas.microsoft.com/office/drawing/2014/main" id="{88ADEB01-F3BB-0A40-B648-0B3F65F3AA6A}"/>
              </a:ext>
            </a:extLst>
          </p:cNvPr>
          <p:cNvSpPr txBox="1"/>
          <p:nvPr/>
        </p:nvSpPr>
        <p:spPr>
          <a:xfrm>
            <a:off x="1049334" y="510063"/>
            <a:ext cx="3021212" cy="584775"/>
          </a:xfrm>
          <a:prstGeom prst="rect">
            <a:avLst/>
          </a:prstGeom>
          <a:noFill/>
        </p:spPr>
        <p:txBody>
          <a:bodyPr wrap="none" rtlCol="0">
            <a:spAutoFit/>
          </a:bodyPr>
          <a:lstStyle/>
          <a:p>
            <a:r>
              <a:rPr lang="en-US" sz="3200" dirty="0">
                <a:latin typeface="Garamond" panose="02020404030301010803" pitchFamily="18" charset="0"/>
              </a:rPr>
              <a:t>Funds of Identity</a:t>
            </a:r>
          </a:p>
        </p:txBody>
      </p:sp>
    </p:spTree>
    <p:extLst>
      <p:ext uri="{BB962C8B-B14F-4D97-AF65-F5344CB8AC3E}">
        <p14:creationId xmlns:p14="http://schemas.microsoft.com/office/powerpoint/2010/main" val="86485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33D6FA6-F8BF-234A-9809-F2F6177D8825}"/>
              </a:ext>
            </a:extLst>
          </p:cNvPr>
          <p:cNvSpPr>
            <a:spLocks noGrp="1"/>
          </p:cNvSpPr>
          <p:nvPr>
            <p:ph type="ftr" sz="quarter" idx="11"/>
          </p:nvPr>
        </p:nvSpPr>
        <p:spPr/>
        <p:txBody>
          <a:bodyPr/>
          <a:lstStyle/>
          <a:p>
            <a:pPr>
              <a:defRPr/>
            </a:pPr>
            <a:r>
              <a:rPr lang="en-US" dirty="0"/>
              <a:t>Commins 11.11.19 Rainbow Month Lecture</a:t>
            </a:r>
          </a:p>
        </p:txBody>
      </p:sp>
      <p:sp>
        <p:nvSpPr>
          <p:cNvPr id="6" name="Rectangle 5">
            <a:extLst>
              <a:ext uri="{FF2B5EF4-FFF2-40B4-BE49-F238E27FC236}">
                <a16:creationId xmlns:a16="http://schemas.microsoft.com/office/drawing/2014/main" id="{2AAD2C53-1A4C-7344-B356-99E6FA3CF056}"/>
              </a:ext>
            </a:extLst>
          </p:cNvPr>
          <p:cNvSpPr/>
          <p:nvPr/>
        </p:nvSpPr>
        <p:spPr>
          <a:xfrm>
            <a:off x="683568" y="836712"/>
            <a:ext cx="3600400" cy="4839017"/>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defRPr/>
            </a:pPr>
            <a:endParaRPr lang="en-US" sz="2025" dirty="0">
              <a:latin typeface="Garamond" panose="02020404030301010803" pitchFamily="18" charset="0"/>
            </a:endParaRPr>
          </a:p>
          <a:p>
            <a:pPr algn="ctr">
              <a:defRPr/>
            </a:pPr>
            <a:endParaRPr lang="en-US" sz="2025" dirty="0">
              <a:latin typeface="Garamond" panose="02020404030301010803" pitchFamily="18" charset="0"/>
            </a:endParaRPr>
          </a:p>
          <a:p>
            <a:pPr algn="ctr">
              <a:defRPr/>
            </a:pPr>
            <a:endParaRPr lang="en-US" sz="3200" dirty="0">
              <a:latin typeface="Garamond" panose="02020404030301010803" pitchFamily="18" charset="0"/>
            </a:endParaRPr>
          </a:p>
          <a:p>
            <a:pPr algn="ctr">
              <a:defRPr/>
            </a:pPr>
            <a:r>
              <a:rPr lang="en-US" sz="3200" dirty="0">
                <a:latin typeface="Garamond" panose="02020404030301010803" pitchFamily="18" charset="0"/>
              </a:rPr>
              <a:t>The multiple dimensions of identity affect how we act and are perceived</a:t>
            </a:r>
          </a:p>
          <a:p>
            <a:pPr algn="ctr">
              <a:defRPr/>
            </a:pPr>
            <a:endParaRPr lang="en-US" sz="2025" dirty="0">
              <a:latin typeface="Garamond" panose="02020404030301010803" pitchFamily="18" charset="0"/>
            </a:endParaRPr>
          </a:p>
          <a:p>
            <a:pPr algn="ctr">
              <a:defRPr/>
            </a:pPr>
            <a:endParaRPr lang="en-US" sz="2025" dirty="0">
              <a:latin typeface="Garamond" panose="02020404030301010803" pitchFamily="18" charset="0"/>
            </a:endParaRPr>
          </a:p>
          <a:p>
            <a:pPr algn="ctr">
              <a:defRPr/>
            </a:pPr>
            <a:br>
              <a:rPr lang="en-US" sz="1013" dirty="0">
                <a:latin typeface="Garamond" panose="02020404030301010803" pitchFamily="18" charset="0"/>
              </a:rPr>
            </a:br>
            <a:endParaRPr lang="en-US" sz="1013" dirty="0">
              <a:latin typeface="Garamond" panose="02020404030301010803" pitchFamily="18" charset="0"/>
            </a:endParaRPr>
          </a:p>
          <a:p>
            <a:pPr algn="ctr">
              <a:defRPr/>
            </a:pPr>
            <a:endParaRPr lang="en-US" sz="1519" dirty="0">
              <a:latin typeface="Garamond" panose="02020404030301010803" pitchFamily="18" charset="0"/>
            </a:endParaRPr>
          </a:p>
        </p:txBody>
      </p:sp>
      <p:pic>
        <p:nvPicPr>
          <p:cNvPr id="11" name="Content Placeholder 5">
            <a:extLst>
              <a:ext uri="{FF2B5EF4-FFF2-40B4-BE49-F238E27FC236}">
                <a16:creationId xmlns:a16="http://schemas.microsoft.com/office/drawing/2014/main" id="{8F411EF0-3D9A-2B46-8765-91BA4DA15BC1}"/>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716016" y="1045613"/>
            <a:ext cx="3968750" cy="4421213"/>
          </a:xfrm>
        </p:spPr>
      </p:pic>
    </p:spTree>
    <p:extLst>
      <p:ext uri="{BB962C8B-B14F-4D97-AF65-F5344CB8AC3E}">
        <p14:creationId xmlns:p14="http://schemas.microsoft.com/office/powerpoint/2010/main" val="3859228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2A1B-FD02-CE4E-A8C7-CD5013ED40E9}"/>
              </a:ext>
            </a:extLst>
          </p:cNvPr>
          <p:cNvSpPr>
            <a:spLocks noGrp="1"/>
          </p:cNvSpPr>
          <p:nvPr>
            <p:ph type="title"/>
          </p:nvPr>
        </p:nvSpPr>
        <p:spPr/>
        <p:txBody>
          <a:bodyPr>
            <a:normAutofit/>
          </a:bodyPr>
          <a:lstStyle/>
          <a:p>
            <a:r>
              <a:rPr lang="en-US" sz="3600" dirty="0"/>
              <a:t>A site of Continuous Unsettled Argument</a:t>
            </a:r>
            <a:endParaRPr lang="en-US" dirty="0"/>
          </a:p>
        </p:txBody>
      </p:sp>
      <p:sp>
        <p:nvSpPr>
          <p:cNvPr id="3" name="Content Placeholder 2">
            <a:extLst>
              <a:ext uri="{FF2B5EF4-FFF2-40B4-BE49-F238E27FC236}">
                <a16:creationId xmlns:a16="http://schemas.microsoft.com/office/drawing/2014/main" id="{D452F1F5-DB9A-4F42-A526-FEC95380F801}"/>
              </a:ext>
            </a:extLst>
          </p:cNvPr>
          <p:cNvSpPr>
            <a:spLocks noGrp="1"/>
          </p:cNvSpPr>
          <p:nvPr>
            <p:ph sz="half" idx="1"/>
          </p:nvPr>
        </p:nvSpPr>
        <p:spPr/>
        <p:txBody>
          <a:bodyPr>
            <a:normAutofit lnSpcReduction="10000"/>
          </a:bodyPr>
          <a:lstStyle/>
          <a:p>
            <a:pPr marL="0" indent="0">
              <a:buNone/>
            </a:pPr>
            <a:r>
              <a:rPr lang="en-US" dirty="0"/>
              <a:t>I am not here to argue for a particular position coming from the complex and nuanced field of identity</a:t>
            </a:r>
          </a:p>
          <a:p>
            <a:pPr marL="0" indent="0">
              <a:buNone/>
            </a:pPr>
            <a:endParaRPr lang="en-US" dirty="0"/>
          </a:p>
          <a:p>
            <a:pPr marL="0" indent="0">
              <a:buNone/>
            </a:pPr>
            <a:r>
              <a:rPr lang="en-US" dirty="0"/>
              <a:t>I come as an educator who has spent her entire career as an educator seeking equity for traditionally marginalized students.</a:t>
            </a:r>
          </a:p>
          <a:p>
            <a:endParaRPr lang="en-US" dirty="0"/>
          </a:p>
        </p:txBody>
      </p:sp>
      <p:sp>
        <p:nvSpPr>
          <p:cNvPr id="4" name="Footer Placeholder 3">
            <a:extLst>
              <a:ext uri="{FF2B5EF4-FFF2-40B4-BE49-F238E27FC236}">
                <a16:creationId xmlns:a16="http://schemas.microsoft.com/office/drawing/2014/main" id="{DF905700-728A-2044-A453-EB250C38849B}"/>
              </a:ext>
            </a:extLst>
          </p:cNvPr>
          <p:cNvSpPr>
            <a:spLocks noGrp="1"/>
          </p:cNvSpPr>
          <p:nvPr>
            <p:ph type="ftr" sz="quarter" idx="11"/>
          </p:nvPr>
        </p:nvSpPr>
        <p:spPr/>
        <p:txBody>
          <a:bodyPr/>
          <a:lstStyle/>
          <a:p>
            <a:r>
              <a:rPr lang="en-US" dirty="0"/>
              <a:t>Commins 11.11.19 Rainbow Month Lecture</a:t>
            </a:r>
          </a:p>
        </p:txBody>
      </p:sp>
      <p:pic>
        <p:nvPicPr>
          <p:cNvPr id="7" name="Content Placeholder 5">
            <a:extLst>
              <a:ext uri="{FF2B5EF4-FFF2-40B4-BE49-F238E27FC236}">
                <a16:creationId xmlns:a16="http://schemas.microsoft.com/office/drawing/2014/main" id="{6FCA65FB-56F8-D248-9534-100AD52B4E7A}"/>
              </a:ext>
            </a:extLst>
          </p:cNvPr>
          <p:cNvPicPr>
            <a:picLocks noGrp="1" noChangeAspect="1"/>
          </p:cNvPicPr>
          <p:nvPr>
            <p:ph sz="half" idx="2"/>
          </p:nvPr>
        </p:nvPicPr>
        <p:blipFill rotWithShape="1">
          <a:blip r:embed="rId2" cstate="email">
            <a:alphaModFix/>
            <a:extLst>
              <a:ext uri="{28A0092B-C50C-407E-A947-70E740481C1C}">
                <a14:useLocalDpi xmlns:a14="http://schemas.microsoft.com/office/drawing/2010/main"/>
              </a:ext>
            </a:extLst>
          </a:blip>
          <a:srcRect/>
          <a:stretch/>
        </p:blipFill>
        <p:spPr>
          <a:xfrm>
            <a:off x="4648200" y="1699646"/>
            <a:ext cx="4038600" cy="4327071"/>
          </a:xfrm>
          <a:prstGeom prst="rect">
            <a:avLst/>
          </a:prstGeom>
        </p:spPr>
      </p:pic>
      <p:sp>
        <p:nvSpPr>
          <p:cNvPr id="8" name="TextBox 7">
            <a:extLst>
              <a:ext uri="{FF2B5EF4-FFF2-40B4-BE49-F238E27FC236}">
                <a16:creationId xmlns:a16="http://schemas.microsoft.com/office/drawing/2014/main" id="{B6CF0BA0-A519-474F-9DE3-B1006AC2E0CB}"/>
              </a:ext>
            </a:extLst>
          </p:cNvPr>
          <p:cNvSpPr txBox="1"/>
          <p:nvPr/>
        </p:nvSpPr>
        <p:spPr>
          <a:xfrm>
            <a:off x="5268427" y="5661248"/>
            <a:ext cx="3437159" cy="253916"/>
          </a:xfrm>
          <a:prstGeom prst="rect">
            <a:avLst/>
          </a:prstGeom>
          <a:noFill/>
        </p:spPr>
        <p:txBody>
          <a:bodyPr wrap="none" rtlCol="0">
            <a:spAutoFit/>
          </a:bodyPr>
          <a:lstStyle/>
          <a:p>
            <a:r>
              <a:rPr lang="en-US" sz="1050" dirty="0">
                <a:latin typeface="Garamond" panose="02020404030301010803" pitchFamily="18" charset="0"/>
              </a:rPr>
              <a:t>Art by Alexander Reichstein photo taken at Salon </a:t>
            </a:r>
            <a:r>
              <a:rPr lang="en-US" sz="1050" dirty="0" err="1">
                <a:latin typeface="Garamond" panose="02020404030301010803" pitchFamily="18" charset="0"/>
              </a:rPr>
              <a:t>Taidemuseo</a:t>
            </a:r>
            <a:endParaRPr lang="en-US" sz="1050" dirty="0">
              <a:latin typeface="Garamond" panose="02020404030301010803" pitchFamily="18" charset="0"/>
            </a:endParaRPr>
          </a:p>
        </p:txBody>
      </p:sp>
    </p:spTree>
    <p:extLst>
      <p:ext uri="{BB962C8B-B14F-4D97-AF65-F5344CB8AC3E}">
        <p14:creationId xmlns:p14="http://schemas.microsoft.com/office/powerpoint/2010/main" val="1564939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CF39-93D7-3C4D-BD43-A1EB6DC41190}"/>
              </a:ext>
            </a:extLst>
          </p:cNvPr>
          <p:cNvSpPr>
            <a:spLocks noGrp="1"/>
          </p:cNvSpPr>
          <p:nvPr>
            <p:ph type="title"/>
          </p:nvPr>
        </p:nvSpPr>
        <p:spPr>
          <a:xfrm>
            <a:off x="463980" y="1052736"/>
            <a:ext cx="8229600" cy="1939652"/>
          </a:xfrm>
        </p:spPr>
        <p:txBody>
          <a:bodyPr>
            <a:normAutofit fontScale="90000"/>
          </a:bodyPr>
          <a:lstStyle/>
          <a:p>
            <a:r>
              <a:rPr lang="en-US" dirty="0"/>
              <a:t>Move from either / or </a:t>
            </a:r>
            <a:br>
              <a:rPr lang="en-US" dirty="0"/>
            </a:br>
            <a:r>
              <a:rPr lang="en-US" dirty="0"/>
              <a:t>to neither / both </a:t>
            </a:r>
            <a:br>
              <a:rPr lang="en-US" dirty="0"/>
            </a:br>
            <a:r>
              <a:rPr lang="en-US" dirty="0"/>
              <a:t>something else.</a:t>
            </a:r>
          </a:p>
        </p:txBody>
      </p:sp>
      <p:sp>
        <p:nvSpPr>
          <p:cNvPr id="3" name="Content Placeholder 2">
            <a:extLst>
              <a:ext uri="{FF2B5EF4-FFF2-40B4-BE49-F238E27FC236}">
                <a16:creationId xmlns:a16="http://schemas.microsoft.com/office/drawing/2014/main" id="{EFCBE556-DD88-FA41-AF46-0BFBDB2A7987}"/>
              </a:ext>
            </a:extLst>
          </p:cNvPr>
          <p:cNvSpPr>
            <a:spLocks noGrp="1"/>
          </p:cNvSpPr>
          <p:nvPr>
            <p:ph idx="1"/>
          </p:nvPr>
        </p:nvSpPr>
        <p:spPr>
          <a:xfrm>
            <a:off x="683568" y="3277295"/>
            <a:ext cx="8229600" cy="2938164"/>
          </a:xfrm>
        </p:spPr>
        <p:txBody>
          <a:bodyPr/>
          <a:lstStyle/>
          <a:p>
            <a:pPr marL="0" indent="0">
              <a:buNone/>
            </a:pPr>
            <a:endParaRPr lang="en-US" dirty="0"/>
          </a:p>
          <a:p>
            <a:pPr marL="0" indent="0" algn="ctr">
              <a:buNone/>
            </a:pPr>
            <a:r>
              <a:rPr lang="en-US" dirty="0"/>
              <a:t>Allow students to be recognized as a person, as part of a community, a polity, a family or any other kind of human group. </a:t>
            </a:r>
          </a:p>
        </p:txBody>
      </p:sp>
      <p:sp>
        <p:nvSpPr>
          <p:cNvPr id="4" name="Footer Placeholder 3">
            <a:extLst>
              <a:ext uri="{FF2B5EF4-FFF2-40B4-BE49-F238E27FC236}">
                <a16:creationId xmlns:a16="http://schemas.microsoft.com/office/drawing/2014/main" id="{D0CDD128-7EB1-9D43-A90E-1D731E9B0D91}"/>
              </a:ext>
            </a:extLst>
          </p:cNvPr>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1616114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C327D-7651-C849-9105-2308F00A2E27}"/>
              </a:ext>
            </a:extLst>
          </p:cNvPr>
          <p:cNvSpPr>
            <a:spLocks noGrp="1"/>
          </p:cNvSpPr>
          <p:nvPr>
            <p:ph type="title"/>
          </p:nvPr>
        </p:nvSpPr>
        <p:spPr/>
        <p:txBody>
          <a:bodyPr>
            <a:noAutofit/>
          </a:bodyPr>
          <a:lstStyle/>
          <a:p>
            <a:r>
              <a:rPr lang="en-US" sz="3600" dirty="0"/>
              <a:t>Why do teachers need to pay attention to identity development?</a:t>
            </a:r>
          </a:p>
        </p:txBody>
      </p:sp>
      <p:sp>
        <p:nvSpPr>
          <p:cNvPr id="4" name="Content Placeholder 3">
            <a:extLst>
              <a:ext uri="{FF2B5EF4-FFF2-40B4-BE49-F238E27FC236}">
                <a16:creationId xmlns:a16="http://schemas.microsoft.com/office/drawing/2014/main" id="{D19A6C97-1625-C742-94A2-C88F549EC7D2}"/>
              </a:ext>
            </a:extLst>
          </p:cNvPr>
          <p:cNvSpPr>
            <a:spLocks noGrp="1"/>
          </p:cNvSpPr>
          <p:nvPr>
            <p:ph sz="half" idx="2"/>
          </p:nvPr>
        </p:nvSpPr>
        <p:spPr>
          <a:xfrm>
            <a:off x="1104620" y="1597658"/>
            <a:ext cx="6750750" cy="4387626"/>
          </a:xfrm>
        </p:spPr>
        <p:txBody>
          <a:bodyPr>
            <a:normAutofit fontScale="92500" lnSpcReduction="10000"/>
          </a:bodyPr>
          <a:lstStyle/>
          <a:p>
            <a:pPr marL="0" indent="0">
              <a:buNone/>
            </a:pPr>
            <a:r>
              <a:rPr lang="en-US" sz="2400" dirty="0"/>
              <a:t>…..[c]</a:t>
            </a:r>
            <a:r>
              <a:rPr lang="en-US" sz="2400" dirty="0" err="1"/>
              <a:t>hildren</a:t>
            </a:r>
            <a:r>
              <a:rPr lang="en-US" sz="2400" dirty="0"/>
              <a:t> live in a world that is not yet a place where all of them have equal opportunity to become all they could be.  </a:t>
            </a:r>
          </a:p>
          <a:p>
            <a:pPr marL="0" indent="0">
              <a:buNone/>
            </a:pPr>
            <a:endParaRPr lang="en-US" sz="2400" dirty="0"/>
          </a:p>
          <a:p>
            <a:pPr marL="0" indent="0">
              <a:buNone/>
            </a:pPr>
            <a:r>
              <a:rPr lang="en-US" sz="2400" dirty="0"/>
              <a:t>We know children need to feel safe and secure in all their many identities, feel pride in their families, and feel at home in [school].  </a:t>
            </a:r>
          </a:p>
          <a:p>
            <a:pPr marL="0" indent="0">
              <a:buNone/>
            </a:pPr>
            <a:endParaRPr lang="en-US" sz="2400" dirty="0"/>
          </a:p>
          <a:p>
            <a:pPr marL="0" indent="0">
              <a:buNone/>
            </a:pPr>
            <a:r>
              <a:rPr lang="en-US" sz="2400" dirty="0"/>
              <a:t>We also know that children need tools to navigate the complex issues of identity diversity, prejudice, and power in their daily lives so that they may learn thrive and succeed.  </a:t>
            </a:r>
          </a:p>
          <a:p>
            <a:pPr marL="0" indent="0">
              <a:buNone/>
            </a:pPr>
            <a:endParaRPr lang="en-US" sz="1500" dirty="0"/>
          </a:p>
          <a:p>
            <a:pPr marL="0" indent="0">
              <a:buNone/>
            </a:pPr>
            <a:endParaRPr lang="en-US" sz="1500" dirty="0"/>
          </a:p>
          <a:p>
            <a:pPr marL="0" indent="0">
              <a:buNone/>
            </a:pPr>
            <a:r>
              <a:rPr lang="en-US" sz="1500" dirty="0"/>
              <a:t>From: </a:t>
            </a:r>
            <a:r>
              <a:rPr lang="en-US" sz="1700" dirty="0"/>
              <a:t>Julie Olsen Edwards and Louise </a:t>
            </a:r>
            <a:r>
              <a:rPr lang="en-US" sz="1700" dirty="0" err="1"/>
              <a:t>Derman</a:t>
            </a:r>
            <a:r>
              <a:rPr lang="en-US" sz="1700" dirty="0"/>
              <a:t>-Sparks (2010) </a:t>
            </a:r>
            <a:r>
              <a:rPr lang="en-US" sz="1700" i="1" dirty="0"/>
              <a:t>Anti-bias Education for Young Children and Ourselves. </a:t>
            </a:r>
            <a:r>
              <a:rPr lang="en-US" sz="1700" dirty="0"/>
              <a:t>NAEYC</a:t>
            </a:r>
          </a:p>
        </p:txBody>
      </p:sp>
      <p:sp>
        <p:nvSpPr>
          <p:cNvPr id="6" name="Footer Placeholder 5">
            <a:extLst>
              <a:ext uri="{FF2B5EF4-FFF2-40B4-BE49-F238E27FC236}">
                <a16:creationId xmlns:a16="http://schemas.microsoft.com/office/drawing/2014/main" id="{24918A5A-9926-5948-A1B9-52F4AF5099C9}"/>
              </a:ext>
            </a:extLst>
          </p:cNvPr>
          <p:cNvSpPr>
            <a:spLocks noGrp="1"/>
          </p:cNvSpPr>
          <p:nvPr>
            <p:ph type="ftr" sz="quarter" idx="11"/>
          </p:nvPr>
        </p:nvSpPr>
        <p:spPr>
          <a:xfrm>
            <a:off x="1115616" y="6165304"/>
            <a:ext cx="2171700" cy="205383"/>
          </a:xfrm>
        </p:spPr>
        <p:txBody>
          <a:bodyPr/>
          <a:lstStyle/>
          <a:p>
            <a:pPr>
              <a:defRPr/>
            </a:pPr>
            <a:r>
              <a:rPr lang="en-US" altLang="en-US" dirty="0"/>
              <a:t>Commins 11.11.19 Rainbow Month Lecture</a:t>
            </a:r>
          </a:p>
        </p:txBody>
      </p:sp>
    </p:spTree>
    <p:extLst>
      <p:ext uri="{BB962C8B-B14F-4D97-AF65-F5344CB8AC3E}">
        <p14:creationId xmlns:p14="http://schemas.microsoft.com/office/powerpoint/2010/main" val="1292408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678"/>
            <a:ext cx="8229600" cy="922114"/>
          </a:xfrm>
        </p:spPr>
        <p:txBody>
          <a:bodyPr/>
          <a:lstStyle/>
          <a:p>
            <a:r>
              <a:rPr lang="en-US" dirty="0"/>
              <a:t>The importance of MESSAGE</a:t>
            </a:r>
          </a:p>
        </p:txBody>
      </p:sp>
      <p:sp>
        <p:nvSpPr>
          <p:cNvPr id="3" name="Content Placeholder 2"/>
          <p:cNvSpPr>
            <a:spLocks noGrp="1"/>
          </p:cNvSpPr>
          <p:nvPr>
            <p:ph idx="1"/>
          </p:nvPr>
        </p:nvSpPr>
        <p:spPr/>
        <p:txBody>
          <a:bodyPr/>
          <a:lstStyle/>
          <a:p>
            <a:pPr marL="0" indent="0">
              <a:buNone/>
            </a:pPr>
            <a:r>
              <a:rPr lang="en-US" dirty="0"/>
              <a:t>As a teacher you send powerful messages about the worth of each student by what you say and do about cultural and linguistic diversity.</a:t>
            </a:r>
          </a:p>
          <a:p>
            <a:pPr marL="0" indent="0">
              <a:buNone/>
            </a:pPr>
            <a:endParaRPr lang="fi-FI" dirty="0"/>
          </a:p>
          <a:p>
            <a:pPr marL="0" indent="0">
              <a:buNone/>
            </a:pPr>
            <a:r>
              <a:rPr lang="fi-FI" dirty="0" err="1"/>
              <a:t>You</a:t>
            </a:r>
            <a:r>
              <a:rPr lang="fi-FI" dirty="0"/>
              <a:t> </a:t>
            </a:r>
            <a:r>
              <a:rPr lang="fi-FI" dirty="0" err="1"/>
              <a:t>can</a:t>
            </a:r>
            <a:r>
              <a:rPr lang="fi-FI" dirty="0"/>
              <a:t> </a:t>
            </a:r>
            <a:r>
              <a:rPr lang="fi-FI" dirty="0" err="1"/>
              <a:t>disrupt</a:t>
            </a:r>
            <a:r>
              <a:rPr lang="fi-FI" dirty="0"/>
              <a:t> </a:t>
            </a:r>
            <a:r>
              <a:rPr lang="fi-FI" dirty="0" err="1"/>
              <a:t>or</a:t>
            </a:r>
            <a:r>
              <a:rPr lang="fi-FI" dirty="0"/>
              <a:t> </a:t>
            </a:r>
            <a:r>
              <a:rPr lang="fi-FI" dirty="0" err="1"/>
              <a:t>perpetuate</a:t>
            </a:r>
            <a:r>
              <a:rPr lang="fi-FI" dirty="0"/>
              <a:t> </a:t>
            </a:r>
            <a:r>
              <a:rPr lang="fi-FI" dirty="0" err="1"/>
              <a:t>oppression</a:t>
            </a:r>
            <a:r>
              <a:rPr lang="fi-FI" dirty="0"/>
              <a:t> and </a:t>
            </a:r>
            <a:r>
              <a:rPr lang="fi-FI" dirty="0" err="1"/>
              <a:t>discrimination</a:t>
            </a:r>
            <a:r>
              <a:rPr lang="fi-FI" dirty="0"/>
              <a:t> by </a:t>
            </a:r>
            <a:r>
              <a:rPr lang="fi-FI" dirty="0" err="1"/>
              <a:t>how</a:t>
            </a:r>
            <a:r>
              <a:rPr lang="fi-FI" dirty="0"/>
              <a:t> </a:t>
            </a:r>
            <a:r>
              <a:rPr lang="fi-FI" dirty="0" err="1"/>
              <a:t>you</a:t>
            </a:r>
            <a:r>
              <a:rPr lang="fi-FI" dirty="0"/>
              <a:t> </a:t>
            </a:r>
            <a:r>
              <a:rPr lang="fi-FI" dirty="0" err="1"/>
              <a:t>treat</a:t>
            </a:r>
            <a:r>
              <a:rPr lang="fi-FI" dirty="0"/>
              <a:t> </a:t>
            </a:r>
            <a:r>
              <a:rPr lang="fi-FI" dirty="0" err="1"/>
              <a:t>your</a:t>
            </a:r>
            <a:r>
              <a:rPr lang="fi-FI" dirty="0"/>
              <a:t> </a:t>
            </a:r>
            <a:r>
              <a:rPr lang="fi-FI" dirty="0" err="1"/>
              <a:t>students</a:t>
            </a:r>
            <a:r>
              <a:rPr lang="fi-FI" dirty="0"/>
              <a:t> and </a:t>
            </a:r>
            <a:r>
              <a:rPr lang="fi-FI" dirty="0" err="1"/>
              <a:t>model</a:t>
            </a:r>
            <a:r>
              <a:rPr lang="fi-FI" dirty="0"/>
              <a:t> for </a:t>
            </a:r>
            <a:r>
              <a:rPr lang="fi-FI" dirty="0" err="1"/>
              <a:t>them</a:t>
            </a:r>
            <a:r>
              <a:rPr lang="fi-FI" dirty="0"/>
              <a:t> </a:t>
            </a:r>
            <a:r>
              <a:rPr lang="fi-FI" dirty="0" err="1"/>
              <a:t>how</a:t>
            </a:r>
            <a:r>
              <a:rPr lang="fi-FI" dirty="0"/>
              <a:t> to </a:t>
            </a:r>
            <a:r>
              <a:rPr lang="fi-FI" dirty="0" err="1"/>
              <a:t>treat</a:t>
            </a:r>
            <a:r>
              <a:rPr lang="fi-FI" dirty="0"/>
              <a:t> </a:t>
            </a:r>
            <a:r>
              <a:rPr lang="fi-FI" dirty="0" err="1"/>
              <a:t>each</a:t>
            </a:r>
            <a:r>
              <a:rPr lang="fi-FI" dirty="0"/>
              <a:t> </a:t>
            </a:r>
            <a:r>
              <a:rPr lang="fi-FI" dirty="0" err="1"/>
              <a:t>other</a:t>
            </a:r>
            <a:r>
              <a:rPr lang="fi-FI" dirty="0"/>
              <a:t>. </a:t>
            </a:r>
            <a:endParaRPr lang="en-US" dirty="0"/>
          </a:p>
          <a:p>
            <a:endParaRPr lang="en-US" dirty="0"/>
          </a:p>
          <a:p>
            <a:endParaRPr lang="en-US" dirty="0"/>
          </a:p>
        </p:txBody>
      </p:sp>
      <p:sp>
        <p:nvSpPr>
          <p:cNvPr id="9" name="Footer Placeholder 8"/>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2036230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236" y="1301618"/>
            <a:ext cx="5102863" cy="1411957"/>
          </a:xfrm>
          <a:prstGeom prst="rect">
            <a:avLst/>
          </a:prstGeom>
        </p:spPr>
      </p:pic>
      <p:sp>
        <p:nvSpPr>
          <p:cNvPr id="6" name="Rectangle 5"/>
          <p:cNvSpPr/>
          <p:nvPr/>
        </p:nvSpPr>
        <p:spPr>
          <a:xfrm>
            <a:off x="2150849" y="2579954"/>
            <a:ext cx="4572000" cy="830997"/>
          </a:xfrm>
          <a:prstGeom prst="rect">
            <a:avLst/>
          </a:prstGeom>
        </p:spPr>
        <p:txBody>
          <a:bodyPr>
            <a:spAutoFit/>
          </a:bodyPr>
          <a:lstStyle/>
          <a:p>
            <a:pPr defTabSz="685800">
              <a:defRPr/>
            </a:pPr>
            <a:r>
              <a:rPr lang="fi-FI" sz="2400" dirty="0" err="1">
                <a:solidFill>
                  <a:prstClr val="black">
                    <a:lumMod val="65000"/>
                    <a:lumOff val="35000"/>
                  </a:prstClr>
                </a:solidFill>
                <a:latin typeface="Garamond" panose="02020404030301010803" pitchFamily="18" charset="0"/>
              </a:rPr>
              <a:t>dyk</a:t>
            </a:r>
            <a:r>
              <a:rPr lang="fi-FI" sz="2400" dirty="0">
                <a:solidFill>
                  <a:prstClr val="black">
                    <a:lumMod val="65000"/>
                    <a:lumOff val="35000"/>
                  </a:prstClr>
                </a:solidFill>
                <a:latin typeface="Garamond" panose="02020404030301010803" pitchFamily="18" charset="0"/>
              </a:rPr>
              <a:t> i diversitet</a:t>
            </a:r>
          </a:p>
          <a:p>
            <a:pPr defTabSz="685800">
              <a:defRPr/>
            </a:pPr>
            <a:r>
              <a:rPr lang="fi-FI" sz="2400" dirty="0" err="1">
                <a:solidFill>
                  <a:prstClr val="black">
                    <a:lumMod val="65000"/>
                    <a:lumOff val="35000"/>
                  </a:prstClr>
                </a:solidFill>
                <a:latin typeface="Garamond" panose="02020404030301010803" pitchFamily="18" charset="0"/>
              </a:rPr>
              <a:t>buokčal</a:t>
            </a:r>
            <a:r>
              <a:rPr lang="fi-FI" sz="2400" dirty="0">
                <a:solidFill>
                  <a:prstClr val="black">
                    <a:lumMod val="65000"/>
                    <a:lumOff val="35000"/>
                  </a:prstClr>
                </a:solidFill>
                <a:latin typeface="Garamond" panose="02020404030301010803" pitchFamily="18" charset="0"/>
              </a:rPr>
              <a:t> </a:t>
            </a:r>
            <a:r>
              <a:rPr lang="fi-FI" sz="2400" dirty="0" err="1">
                <a:solidFill>
                  <a:prstClr val="black">
                    <a:lumMod val="65000"/>
                    <a:lumOff val="35000"/>
                  </a:prstClr>
                </a:solidFill>
                <a:latin typeface="Garamond" panose="02020404030301010803" pitchFamily="18" charset="0"/>
              </a:rPr>
              <a:t>gillii</a:t>
            </a:r>
            <a:r>
              <a:rPr lang="fi-FI" sz="2400" dirty="0">
                <a:solidFill>
                  <a:prstClr val="black">
                    <a:lumMod val="65000"/>
                    <a:lumOff val="35000"/>
                  </a:prstClr>
                </a:solidFill>
                <a:latin typeface="Garamond" panose="02020404030301010803" pitchFamily="18" charset="0"/>
              </a:rPr>
              <a:t> ja </a:t>
            </a:r>
            <a:r>
              <a:rPr lang="fi-FI" sz="2400" dirty="0" err="1">
                <a:solidFill>
                  <a:prstClr val="black">
                    <a:lumMod val="65000"/>
                    <a:lumOff val="35000"/>
                  </a:prstClr>
                </a:solidFill>
                <a:latin typeface="Garamond" panose="02020404030301010803" pitchFamily="18" charset="0"/>
              </a:rPr>
              <a:t>kultuvrii</a:t>
            </a:r>
            <a:endParaRPr lang="fi-FI" sz="2400" dirty="0">
              <a:solidFill>
                <a:prstClr val="black">
                  <a:lumMod val="65000"/>
                  <a:lumOff val="35000"/>
                </a:prstClr>
              </a:solidFill>
              <a:latin typeface="Garamond" panose="02020404030301010803" pitchFamily="18" charset="0"/>
            </a:endParaRPr>
          </a:p>
        </p:txBody>
      </p:sp>
      <p:sp>
        <p:nvSpPr>
          <p:cNvPr id="8" name="Title 1"/>
          <p:cNvSpPr>
            <a:spLocks noGrp="1"/>
          </p:cNvSpPr>
          <p:nvPr>
            <p:ph type="title"/>
          </p:nvPr>
        </p:nvSpPr>
        <p:spPr>
          <a:xfrm>
            <a:off x="443545" y="3508202"/>
            <a:ext cx="8229600" cy="853490"/>
          </a:xfrm>
        </p:spPr>
        <p:txBody>
          <a:bodyPr>
            <a:noAutofit/>
          </a:bodyPr>
          <a:lstStyle/>
          <a:p>
            <a:r>
              <a:rPr lang="en-US" sz="3000" dirty="0">
                <a:solidFill>
                  <a:srgbClr val="03D7A5"/>
                </a:solidFill>
              </a:rPr>
              <a:t>Kieli- ja </a:t>
            </a:r>
            <a:r>
              <a:rPr lang="en-US" sz="3000" dirty="0" err="1">
                <a:solidFill>
                  <a:srgbClr val="03D7A5"/>
                </a:solidFill>
              </a:rPr>
              <a:t>kulttuuritietoisen</a:t>
            </a:r>
            <a:r>
              <a:rPr lang="en-US" sz="3000" dirty="0">
                <a:solidFill>
                  <a:srgbClr val="03D7A5"/>
                </a:solidFill>
              </a:rPr>
              <a:t> </a:t>
            </a:r>
            <a:br>
              <a:rPr lang="en-US" sz="3000" dirty="0">
                <a:solidFill>
                  <a:srgbClr val="03D7A5"/>
                </a:solidFill>
              </a:rPr>
            </a:br>
            <a:r>
              <a:rPr lang="en-US" sz="3000" dirty="0" err="1">
                <a:solidFill>
                  <a:srgbClr val="03D7A5"/>
                </a:solidFill>
              </a:rPr>
              <a:t>opettajuuden</a:t>
            </a:r>
            <a:r>
              <a:rPr lang="en-US" sz="3000" dirty="0">
                <a:solidFill>
                  <a:srgbClr val="03D7A5"/>
                </a:solidFill>
              </a:rPr>
              <a:t> ja </a:t>
            </a:r>
            <a:r>
              <a:rPr lang="en-US" sz="3000" dirty="0" err="1">
                <a:solidFill>
                  <a:srgbClr val="03D7A5"/>
                </a:solidFill>
              </a:rPr>
              <a:t>opettajankoulutuksen</a:t>
            </a:r>
            <a:r>
              <a:rPr lang="en-US" sz="3000" dirty="0">
                <a:solidFill>
                  <a:srgbClr val="03D7A5"/>
                </a:solidFill>
              </a:rPr>
              <a:t> </a:t>
            </a:r>
            <a:r>
              <a:rPr lang="en-US" sz="3000" dirty="0" err="1">
                <a:solidFill>
                  <a:srgbClr val="03D7A5"/>
                </a:solidFill>
              </a:rPr>
              <a:t>edistäminen</a:t>
            </a:r>
            <a:endParaRPr lang="en-US" sz="3000" dirty="0">
              <a:solidFill>
                <a:srgbClr val="03D7A5"/>
              </a:solidFill>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8159" y="1109525"/>
            <a:ext cx="2004885" cy="1099008"/>
          </a:xfrm>
          <a:prstGeom prst="rect">
            <a:avLst/>
          </a:prstGeom>
        </p:spPr>
      </p:pic>
      <p:sp>
        <p:nvSpPr>
          <p:cNvPr id="2" name="Footer Placeholder 1">
            <a:extLst>
              <a:ext uri="{FF2B5EF4-FFF2-40B4-BE49-F238E27FC236}">
                <a16:creationId xmlns:a16="http://schemas.microsoft.com/office/drawing/2014/main" id="{65E614E0-6754-F842-984C-59DA004EAD25}"/>
              </a:ext>
            </a:extLst>
          </p:cNvPr>
          <p:cNvSpPr>
            <a:spLocks noGrp="1"/>
          </p:cNvSpPr>
          <p:nvPr>
            <p:ph type="ftr" sz="quarter" idx="11"/>
          </p:nvPr>
        </p:nvSpPr>
        <p:spPr/>
        <p:txBody>
          <a:bodyPr/>
          <a:lstStyle/>
          <a:p>
            <a:r>
              <a:rPr lang="fi-FI" dirty="0">
                <a:solidFill>
                  <a:prstClr val="black">
                    <a:lumMod val="95000"/>
                    <a:lumOff val="5000"/>
                  </a:prstClr>
                </a:solidFill>
              </a:rPr>
              <a:t>Commins 11.11.19 </a:t>
            </a:r>
            <a:r>
              <a:rPr lang="fi-FI" dirty="0" err="1">
                <a:solidFill>
                  <a:prstClr val="black">
                    <a:lumMod val="95000"/>
                    <a:lumOff val="5000"/>
                  </a:prstClr>
                </a:solidFill>
              </a:rPr>
              <a:t>Rainbow</a:t>
            </a:r>
            <a:r>
              <a:rPr lang="fi-FI" dirty="0">
                <a:solidFill>
                  <a:prstClr val="black">
                    <a:lumMod val="95000"/>
                    <a:lumOff val="5000"/>
                  </a:prstClr>
                </a:solidFill>
              </a:rPr>
              <a:t> </a:t>
            </a:r>
            <a:r>
              <a:rPr lang="fi-FI" dirty="0" err="1">
                <a:solidFill>
                  <a:prstClr val="black">
                    <a:lumMod val="95000"/>
                    <a:lumOff val="5000"/>
                  </a:prstClr>
                </a:solidFill>
              </a:rPr>
              <a:t>Month</a:t>
            </a:r>
            <a:r>
              <a:rPr lang="fi-FI" dirty="0">
                <a:solidFill>
                  <a:prstClr val="black">
                    <a:lumMod val="95000"/>
                    <a:lumOff val="5000"/>
                  </a:prstClr>
                </a:solidFill>
              </a:rPr>
              <a:t> </a:t>
            </a:r>
            <a:r>
              <a:rPr lang="fi-FI" dirty="0" err="1">
                <a:solidFill>
                  <a:prstClr val="black">
                    <a:lumMod val="95000"/>
                    <a:lumOff val="5000"/>
                  </a:prstClr>
                </a:solidFill>
              </a:rPr>
              <a:t>Lecture</a:t>
            </a:r>
            <a:endParaRPr lang="fi-FI" dirty="0">
              <a:solidFill>
                <a:prstClr val="black">
                  <a:lumMod val="95000"/>
                  <a:lumOff val="5000"/>
                </a:prstClr>
              </a:solidFill>
            </a:endParaRPr>
          </a:p>
        </p:txBody>
      </p:sp>
      <p:sp>
        <p:nvSpPr>
          <p:cNvPr id="3" name="TextBox 2">
            <a:extLst>
              <a:ext uri="{FF2B5EF4-FFF2-40B4-BE49-F238E27FC236}">
                <a16:creationId xmlns:a16="http://schemas.microsoft.com/office/drawing/2014/main" id="{72538F6F-D4CD-B845-B3DF-AD7A90982B33}"/>
              </a:ext>
            </a:extLst>
          </p:cNvPr>
          <p:cNvSpPr txBox="1"/>
          <p:nvPr/>
        </p:nvSpPr>
        <p:spPr>
          <a:xfrm>
            <a:off x="484100" y="292907"/>
            <a:ext cx="3952749" cy="584775"/>
          </a:xfrm>
          <a:prstGeom prst="rect">
            <a:avLst/>
          </a:prstGeom>
          <a:noFill/>
        </p:spPr>
        <p:txBody>
          <a:bodyPr wrap="none" rtlCol="0">
            <a:spAutoFit/>
          </a:bodyPr>
          <a:lstStyle/>
          <a:p>
            <a:r>
              <a:rPr lang="en-US" sz="3200" dirty="0">
                <a:latin typeface="Garamond" panose="02020404030301010803" pitchFamily="18" charset="0"/>
              </a:rPr>
              <a:t>My talk is sponsored by</a:t>
            </a:r>
          </a:p>
        </p:txBody>
      </p:sp>
    </p:spTree>
    <p:extLst>
      <p:ext uri="{BB962C8B-B14F-4D97-AF65-F5344CB8AC3E}">
        <p14:creationId xmlns:p14="http://schemas.microsoft.com/office/powerpoint/2010/main" val="1819022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338"/>
            <a:ext cx="8229600" cy="1143000"/>
          </a:xfrm>
        </p:spPr>
        <p:txBody>
          <a:bodyPr>
            <a:normAutofit fontScale="90000"/>
          </a:bodyPr>
          <a:lstStyle/>
          <a:p>
            <a:r>
              <a:rPr lang="en-US" sz="3600" dirty="0"/>
              <a:t>The nature of teacher-student relationships is central to student learning</a:t>
            </a:r>
            <a:endParaRPr lang="en-US" dirty="0"/>
          </a:p>
        </p:txBody>
      </p:sp>
      <p:sp>
        <p:nvSpPr>
          <p:cNvPr id="3" name="Content Placeholder 2"/>
          <p:cNvSpPr>
            <a:spLocks noGrp="1"/>
          </p:cNvSpPr>
          <p:nvPr>
            <p:ph idx="1"/>
          </p:nvPr>
        </p:nvSpPr>
        <p:spPr>
          <a:xfrm>
            <a:off x="401892" y="1786338"/>
            <a:ext cx="8229600" cy="4525963"/>
          </a:xfrm>
        </p:spPr>
        <p:txBody>
          <a:bodyPr>
            <a:normAutofit fontScale="85000" lnSpcReduction="20000"/>
          </a:bodyPr>
          <a:lstStyle/>
          <a:p>
            <a:pPr marL="0" indent="0">
              <a:lnSpc>
                <a:spcPct val="120000"/>
              </a:lnSpc>
              <a:spcBef>
                <a:spcPts val="0"/>
              </a:spcBef>
              <a:buNone/>
            </a:pPr>
            <a:endParaRPr lang="en-US" dirty="0"/>
          </a:p>
          <a:p>
            <a:pPr marL="0" indent="0">
              <a:lnSpc>
                <a:spcPct val="120000"/>
              </a:lnSpc>
              <a:spcBef>
                <a:spcPts val="0"/>
              </a:spcBef>
              <a:buNone/>
            </a:pPr>
            <a:r>
              <a:rPr lang="en-US" dirty="0"/>
              <a:t> “The way students are thought about and treated by society and consequently by the schools they attend and the educators who teach them is fundamental in creating academic success or failure.”  Sonia Nieto </a:t>
            </a:r>
          </a:p>
          <a:p>
            <a:pPr marL="0" indent="0">
              <a:lnSpc>
                <a:spcPct val="120000"/>
              </a:lnSpc>
              <a:spcBef>
                <a:spcPts val="0"/>
              </a:spcBef>
              <a:buNone/>
            </a:pPr>
            <a:endParaRPr lang="en-US" dirty="0"/>
          </a:p>
          <a:p>
            <a:pPr marL="0" indent="0">
              <a:lnSpc>
                <a:spcPct val="120000"/>
              </a:lnSpc>
              <a:spcBef>
                <a:spcPts val="0"/>
              </a:spcBef>
              <a:buNone/>
            </a:pPr>
            <a:r>
              <a:rPr lang="en-US" dirty="0"/>
              <a:t>Pg. 167 </a:t>
            </a:r>
            <a:r>
              <a:rPr lang="en-US" i="1" dirty="0"/>
              <a:t>The Light in Their Eyes: Creating Multicultural Learning Communities.</a:t>
            </a:r>
            <a:r>
              <a:rPr lang="en-US" dirty="0"/>
              <a:t>  Teachers College Press</a:t>
            </a:r>
            <a:endParaRPr lang="en-US" b="1" dirty="0"/>
          </a:p>
          <a:p>
            <a:pPr marL="0" indent="0">
              <a:lnSpc>
                <a:spcPct val="120000"/>
              </a:lnSpc>
              <a:spcBef>
                <a:spcPts val="0"/>
              </a:spcBef>
              <a:buNone/>
            </a:pPr>
            <a:endParaRPr lang="en-US" dirty="0"/>
          </a:p>
          <a:p>
            <a:pPr marL="0" indent="0">
              <a:lnSpc>
                <a:spcPct val="120000"/>
              </a:lnSpc>
              <a:spcBef>
                <a:spcPts val="0"/>
              </a:spcBef>
              <a:buNone/>
            </a:pPr>
            <a:r>
              <a:rPr lang="en-US" dirty="0"/>
              <a:t> </a:t>
            </a:r>
          </a:p>
          <a:p>
            <a:pPr marL="0" indent="0">
              <a:lnSpc>
                <a:spcPct val="120000"/>
              </a:lnSpc>
              <a:spcBef>
                <a:spcPts val="0"/>
              </a:spcBef>
            </a:pPr>
            <a:endParaRPr lang="en-US" dirty="0"/>
          </a:p>
        </p:txBody>
      </p:sp>
      <p:grpSp>
        <p:nvGrpSpPr>
          <p:cNvPr id="4" name="Group 18"/>
          <p:cNvGrpSpPr>
            <a:grpSpLocks noChangeAspect="1"/>
          </p:cNvGrpSpPr>
          <p:nvPr/>
        </p:nvGrpSpPr>
        <p:grpSpPr bwMode="auto">
          <a:xfrm>
            <a:off x="240255" y="282323"/>
            <a:ext cx="1337822" cy="401983"/>
            <a:chOff x="1474" y="1434"/>
            <a:chExt cx="2752" cy="800"/>
          </a:xfrm>
        </p:grpSpPr>
        <p:sp>
          <p:nvSpPr>
            <p:cNvPr id="5" name="AutoShape 19"/>
            <p:cNvSpPr>
              <a:spLocks noChangeAspect="1" noChangeArrowheads="1"/>
            </p:cNvSpPr>
            <p:nvPr/>
          </p:nvSpPr>
          <p:spPr bwMode="auto">
            <a:xfrm>
              <a:off x="1474" y="1434"/>
              <a:ext cx="2752" cy="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fi-FI" dirty="0">
                <a:latin typeface="Garamond" panose="02020404030301010803" pitchFamily="18" charset="0"/>
                <a:cs typeface="Candara"/>
              </a:endParaRPr>
            </a:p>
          </p:txBody>
        </p:sp>
        <p:sp>
          <p:nvSpPr>
            <p:cNvPr id="6" name="Rectangle 20"/>
            <p:cNvSpPr>
              <a:spLocks noChangeArrowheads="1"/>
            </p:cNvSpPr>
            <p:nvPr/>
          </p:nvSpPr>
          <p:spPr bwMode="auto">
            <a:xfrm>
              <a:off x="1474" y="1434"/>
              <a:ext cx="2752" cy="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fi-FI" dirty="0">
                <a:latin typeface="Garamond" panose="02020404030301010803" pitchFamily="18" charset="0"/>
                <a:cs typeface="Candara"/>
              </a:endParaRPr>
            </a:p>
          </p:txBody>
        </p:sp>
        <p:sp>
          <p:nvSpPr>
            <p:cNvPr id="7" name="Freeform 21"/>
            <p:cNvSpPr>
              <a:spLocks noEditPoints="1"/>
            </p:cNvSpPr>
            <p:nvPr/>
          </p:nvSpPr>
          <p:spPr bwMode="auto">
            <a:xfrm>
              <a:off x="2291" y="1487"/>
              <a:ext cx="1929" cy="630"/>
            </a:xfrm>
            <a:custGeom>
              <a:avLst/>
              <a:gdLst>
                <a:gd name="T0" fmla="*/ 1163 w 3857"/>
                <a:gd name="T1" fmla="*/ 555 h 1260"/>
                <a:gd name="T2" fmla="*/ 1182 w 3857"/>
                <a:gd name="T3" fmla="*/ 433 h 1260"/>
                <a:gd name="T4" fmla="*/ 524 w 3857"/>
                <a:gd name="T5" fmla="*/ 432 h 1260"/>
                <a:gd name="T6" fmla="*/ 1914 w 3857"/>
                <a:gd name="T7" fmla="*/ 571 h 1260"/>
                <a:gd name="T8" fmla="*/ 1527 w 3857"/>
                <a:gd name="T9" fmla="*/ 533 h 1260"/>
                <a:gd name="T10" fmla="*/ 1564 w 3857"/>
                <a:gd name="T11" fmla="*/ 569 h 1260"/>
                <a:gd name="T12" fmla="*/ 304 w 3857"/>
                <a:gd name="T13" fmla="*/ 418 h 1260"/>
                <a:gd name="T14" fmla="*/ 938 w 3857"/>
                <a:gd name="T15" fmla="*/ 630 h 1260"/>
                <a:gd name="T16" fmla="*/ 369 w 3857"/>
                <a:gd name="T17" fmla="*/ 415 h 1260"/>
                <a:gd name="T18" fmla="*/ 1657 w 3857"/>
                <a:gd name="T19" fmla="*/ 571 h 1260"/>
                <a:gd name="T20" fmla="*/ 1224 w 3857"/>
                <a:gd name="T21" fmla="*/ 458 h 1260"/>
                <a:gd name="T22" fmla="*/ 1120 w 3857"/>
                <a:gd name="T23" fmla="*/ 531 h 1260"/>
                <a:gd name="T24" fmla="*/ 754 w 3857"/>
                <a:gd name="T25" fmla="*/ 442 h 1260"/>
                <a:gd name="T26" fmla="*/ 752 w 3857"/>
                <a:gd name="T27" fmla="*/ 500 h 1260"/>
                <a:gd name="T28" fmla="*/ 691 w 3857"/>
                <a:gd name="T29" fmla="*/ 550 h 1260"/>
                <a:gd name="T30" fmla="*/ 685 w 3857"/>
                <a:gd name="T31" fmla="*/ 475 h 1260"/>
                <a:gd name="T32" fmla="*/ 620 w 3857"/>
                <a:gd name="T33" fmla="*/ 463 h 1260"/>
                <a:gd name="T34" fmla="*/ 565 w 3857"/>
                <a:gd name="T35" fmla="*/ 443 h 1260"/>
                <a:gd name="T36" fmla="*/ 570 w 3857"/>
                <a:gd name="T37" fmla="*/ 540 h 1260"/>
                <a:gd name="T38" fmla="*/ 475 w 3857"/>
                <a:gd name="T39" fmla="*/ 458 h 1260"/>
                <a:gd name="T40" fmla="*/ 249 w 3857"/>
                <a:gd name="T41" fmla="*/ 456 h 1260"/>
                <a:gd name="T42" fmla="*/ 213 w 3857"/>
                <a:gd name="T43" fmla="*/ 421 h 1260"/>
                <a:gd name="T44" fmla="*/ 907 w 3857"/>
                <a:gd name="T45" fmla="*/ 554 h 1260"/>
                <a:gd name="T46" fmla="*/ 856 w 3857"/>
                <a:gd name="T47" fmla="*/ 364 h 1260"/>
                <a:gd name="T48" fmla="*/ 802 w 3857"/>
                <a:gd name="T49" fmla="*/ 353 h 1260"/>
                <a:gd name="T50" fmla="*/ 1389 w 3857"/>
                <a:gd name="T51" fmla="*/ 347 h 1260"/>
                <a:gd name="T52" fmla="*/ 43 w 3857"/>
                <a:gd name="T53" fmla="*/ 536 h 1260"/>
                <a:gd name="T54" fmla="*/ 137 w 3857"/>
                <a:gd name="T55" fmla="*/ 521 h 1260"/>
                <a:gd name="T56" fmla="*/ 14 w 3857"/>
                <a:gd name="T57" fmla="*/ 347 h 1260"/>
                <a:gd name="T58" fmla="*/ 1282 w 3857"/>
                <a:gd name="T59" fmla="*/ 571 h 1260"/>
                <a:gd name="T60" fmla="*/ 1740 w 3857"/>
                <a:gd name="T61" fmla="*/ 483 h 1260"/>
                <a:gd name="T62" fmla="*/ 1043 w 3857"/>
                <a:gd name="T63" fmla="*/ 117 h 1260"/>
                <a:gd name="T64" fmla="*/ 1093 w 3857"/>
                <a:gd name="T65" fmla="*/ 102 h 1260"/>
                <a:gd name="T66" fmla="*/ 1429 w 3857"/>
                <a:gd name="T67" fmla="*/ 206 h 1260"/>
                <a:gd name="T68" fmla="*/ 1477 w 3857"/>
                <a:gd name="T69" fmla="*/ 110 h 1260"/>
                <a:gd name="T70" fmla="*/ 911 w 3857"/>
                <a:gd name="T71" fmla="*/ 197 h 1260"/>
                <a:gd name="T72" fmla="*/ 969 w 3857"/>
                <a:gd name="T73" fmla="*/ 119 h 1260"/>
                <a:gd name="T74" fmla="*/ 834 w 3857"/>
                <a:gd name="T75" fmla="*/ 81 h 1260"/>
                <a:gd name="T76" fmla="*/ 411 w 3857"/>
                <a:gd name="T77" fmla="*/ 235 h 1260"/>
                <a:gd name="T78" fmla="*/ 138 w 3857"/>
                <a:gd name="T79" fmla="*/ 196 h 1260"/>
                <a:gd name="T80" fmla="*/ 174 w 3857"/>
                <a:gd name="T81" fmla="*/ 232 h 1260"/>
                <a:gd name="T82" fmla="*/ 694 w 3857"/>
                <a:gd name="T83" fmla="*/ 272 h 1260"/>
                <a:gd name="T84" fmla="*/ 687 w 3857"/>
                <a:gd name="T85" fmla="*/ 237 h 1260"/>
                <a:gd name="T86" fmla="*/ 1490 w 3857"/>
                <a:gd name="T87" fmla="*/ 221 h 1260"/>
                <a:gd name="T88" fmla="*/ 1415 w 3857"/>
                <a:gd name="T89" fmla="*/ 94 h 1260"/>
                <a:gd name="T90" fmla="*/ 1233 w 3857"/>
                <a:gd name="T91" fmla="*/ 107 h 1260"/>
                <a:gd name="T92" fmla="*/ 1278 w 3857"/>
                <a:gd name="T93" fmla="*/ 230 h 1260"/>
                <a:gd name="T94" fmla="*/ 1277 w 3857"/>
                <a:gd name="T95" fmla="*/ 190 h 1260"/>
                <a:gd name="T96" fmla="*/ 1241 w 3857"/>
                <a:gd name="T97" fmla="*/ 79 h 1260"/>
                <a:gd name="T98" fmla="*/ 1103 w 3857"/>
                <a:gd name="T99" fmla="*/ 226 h 1260"/>
                <a:gd name="T100" fmla="*/ 1080 w 3857"/>
                <a:gd name="T101" fmla="*/ 77 h 1260"/>
                <a:gd name="T102" fmla="*/ 953 w 3857"/>
                <a:gd name="T103" fmla="*/ 236 h 1260"/>
                <a:gd name="T104" fmla="*/ 926 w 3857"/>
                <a:gd name="T105" fmla="*/ 79 h 1260"/>
                <a:gd name="T106" fmla="*/ 516 w 3857"/>
                <a:gd name="T107" fmla="*/ 96 h 1260"/>
                <a:gd name="T108" fmla="*/ 307 w 3857"/>
                <a:gd name="T109" fmla="*/ 77 h 1260"/>
                <a:gd name="T110" fmla="*/ 307 w 3857"/>
                <a:gd name="T111" fmla="*/ 77 h 1260"/>
                <a:gd name="T112" fmla="*/ 1375 w 3857"/>
                <a:gd name="T113" fmla="*/ 236 h 1260"/>
                <a:gd name="T114" fmla="*/ 1169 w 3857"/>
                <a:gd name="T115" fmla="*/ 16 h 1260"/>
                <a:gd name="T116" fmla="*/ 844 w 3857"/>
                <a:gd name="T117" fmla="*/ 16 h 1260"/>
                <a:gd name="T118" fmla="*/ 0 w 3857"/>
                <a:gd name="T119" fmla="*/ 10 h 12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57" h="1260">
                  <a:moveTo>
                    <a:pt x="2343" y="863"/>
                  </a:moveTo>
                  <a:lnTo>
                    <a:pt x="2325" y="866"/>
                  </a:lnTo>
                  <a:lnTo>
                    <a:pt x="2308" y="876"/>
                  </a:lnTo>
                  <a:lnTo>
                    <a:pt x="2295" y="891"/>
                  </a:lnTo>
                  <a:lnTo>
                    <a:pt x="2285" y="910"/>
                  </a:lnTo>
                  <a:lnTo>
                    <a:pt x="2278" y="933"/>
                  </a:lnTo>
                  <a:lnTo>
                    <a:pt x="2275" y="960"/>
                  </a:lnTo>
                  <a:lnTo>
                    <a:pt x="2273" y="988"/>
                  </a:lnTo>
                  <a:lnTo>
                    <a:pt x="2275" y="1016"/>
                  </a:lnTo>
                  <a:lnTo>
                    <a:pt x="2278" y="1043"/>
                  </a:lnTo>
                  <a:lnTo>
                    <a:pt x="2286" y="1067"/>
                  </a:lnTo>
                  <a:lnTo>
                    <a:pt x="2296" y="1085"/>
                  </a:lnTo>
                  <a:lnTo>
                    <a:pt x="2308" y="1100"/>
                  </a:lnTo>
                  <a:lnTo>
                    <a:pt x="2325" y="1110"/>
                  </a:lnTo>
                  <a:lnTo>
                    <a:pt x="2343" y="1113"/>
                  </a:lnTo>
                  <a:lnTo>
                    <a:pt x="2363" y="1110"/>
                  </a:lnTo>
                  <a:lnTo>
                    <a:pt x="2380" y="1100"/>
                  </a:lnTo>
                  <a:lnTo>
                    <a:pt x="2393" y="1087"/>
                  </a:lnTo>
                  <a:lnTo>
                    <a:pt x="2403" y="1067"/>
                  </a:lnTo>
                  <a:lnTo>
                    <a:pt x="2411" y="1043"/>
                  </a:lnTo>
                  <a:lnTo>
                    <a:pt x="2415" y="1016"/>
                  </a:lnTo>
                  <a:lnTo>
                    <a:pt x="2416" y="988"/>
                  </a:lnTo>
                  <a:lnTo>
                    <a:pt x="2415" y="960"/>
                  </a:lnTo>
                  <a:lnTo>
                    <a:pt x="2410" y="935"/>
                  </a:lnTo>
                  <a:lnTo>
                    <a:pt x="2403" y="911"/>
                  </a:lnTo>
                  <a:lnTo>
                    <a:pt x="2391" y="891"/>
                  </a:lnTo>
                  <a:lnTo>
                    <a:pt x="2378" y="876"/>
                  </a:lnTo>
                  <a:lnTo>
                    <a:pt x="2363" y="866"/>
                  </a:lnTo>
                  <a:lnTo>
                    <a:pt x="2343" y="863"/>
                  </a:lnTo>
                  <a:close/>
                  <a:moveTo>
                    <a:pt x="1047" y="863"/>
                  </a:moveTo>
                  <a:lnTo>
                    <a:pt x="1027" y="868"/>
                  </a:lnTo>
                  <a:lnTo>
                    <a:pt x="1009" y="881"/>
                  </a:lnTo>
                  <a:lnTo>
                    <a:pt x="995" y="903"/>
                  </a:lnTo>
                  <a:lnTo>
                    <a:pt x="985" y="931"/>
                  </a:lnTo>
                  <a:lnTo>
                    <a:pt x="980" y="965"/>
                  </a:lnTo>
                  <a:lnTo>
                    <a:pt x="1105" y="965"/>
                  </a:lnTo>
                  <a:lnTo>
                    <a:pt x="1104" y="936"/>
                  </a:lnTo>
                  <a:lnTo>
                    <a:pt x="1097" y="911"/>
                  </a:lnTo>
                  <a:lnTo>
                    <a:pt x="1089" y="891"/>
                  </a:lnTo>
                  <a:lnTo>
                    <a:pt x="1079" y="876"/>
                  </a:lnTo>
                  <a:lnTo>
                    <a:pt x="1064" y="866"/>
                  </a:lnTo>
                  <a:lnTo>
                    <a:pt x="1047" y="863"/>
                  </a:lnTo>
                  <a:close/>
                  <a:moveTo>
                    <a:pt x="3666" y="835"/>
                  </a:moveTo>
                  <a:lnTo>
                    <a:pt x="3706" y="835"/>
                  </a:lnTo>
                  <a:lnTo>
                    <a:pt x="3706" y="1065"/>
                  </a:lnTo>
                  <a:lnTo>
                    <a:pt x="3709" y="1085"/>
                  </a:lnTo>
                  <a:lnTo>
                    <a:pt x="3716" y="1100"/>
                  </a:lnTo>
                  <a:lnTo>
                    <a:pt x="3729" y="1108"/>
                  </a:lnTo>
                  <a:lnTo>
                    <a:pt x="3746" y="1112"/>
                  </a:lnTo>
                  <a:lnTo>
                    <a:pt x="3767" y="1107"/>
                  </a:lnTo>
                  <a:lnTo>
                    <a:pt x="3792" y="1093"/>
                  </a:lnTo>
                  <a:lnTo>
                    <a:pt x="3817" y="1070"/>
                  </a:lnTo>
                  <a:lnTo>
                    <a:pt x="3817" y="835"/>
                  </a:lnTo>
                  <a:lnTo>
                    <a:pt x="3857" y="835"/>
                  </a:lnTo>
                  <a:lnTo>
                    <a:pt x="3857" y="1142"/>
                  </a:lnTo>
                  <a:lnTo>
                    <a:pt x="3827" y="1142"/>
                  </a:lnTo>
                  <a:lnTo>
                    <a:pt x="3822" y="1103"/>
                  </a:lnTo>
                  <a:lnTo>
                    <a:pt x="3801" y="1122"/>
                  </a:lnTo>
                  <a:lnTo>
                    <a:pt x="3779" y="1137"/>
                  </a:lnTo>
                  <a:lnTo>
                    <a:pt x="3757" y="1145"/>
                  </a:lnTo>
                  <a:lnTo>
                    <a:pt x="3736" y="1148"/>
                  </a:lnTo>
                  <a:lnTo>
                    <a:pt x="3711" y="1145"/>
                  </a:lnTo>
                  <a:lnTo>
                    <a:pt x="3691" y="1137"/>
                  </a:lnTo>
                  <a:lnTo>
                    <a:pt x="3677" y="1122"/>
                  </a:lnTo>
                  <a:lnTo>
                    <a:pt x="3669" y="1100"/>
                  </a:lnTo>
                  <a:lnTo>
                    <a:pt x="3666" y="1073"/>
                  </a:lnTo>
                  <a:lnTo>
                    <a:pt x="3666" y="835"/>
                  </a:lnTo>
                  <a:close/>
                  <a:moveTo>
                    <a:pt x="3013" y="835"/>
                  </a:moveTo>
                  <a:lnTo>
                    <a:pt x="3053" y="835"/>
                  </a:lnTo>
                  <a:lnTo>
                    <a:pt x="3053" y="1065"/>
                  </a:lnTo>
                  <a:lnTo>
                    <a:pt x="3057" y="1085"/>
                  </a:lnTo>
                  <a:lnTo>
                    <a:pt x="3063" y="1100"/>
                  </a:lnTo>
                  <a:lnTo>
                    <a:pt x="3077" y="1108"/>
                  </a:lnTo>
                  <a:lnTo>
                    <a:pt x="3093" y="1112"/>
                  </a:lnTo>
                  <a:lnTo>
                    <a:pt x="3115" y="1107"/>
                  </a:lnTo>
                  <a:lnTo>
                    <a:pt x="3140" y="1093"/>
                  </a:lnTo>
                  <a:lnTo>
                    <a:pt x="3165" y="1070"/>
                  </a:lnTo>
                  <a:lnTo>
                    <a:pt x="3165" y="835"/>
                  </a:lnTo>
                  <a:lnTo>
                    <a:pt x="3207" y="835"/>
                  </a:lnTo>
                  <a:lnTo>
                    <a:pt x="3207" y="1142"/>
                  </a:lnTo>
                  <a:lnTo>
                    <a:pt x="3175" y="1142"/>
                  </a:lnTo>
                  <a:lnTo>
                    <a:pt x="3170" y="1103"/>
                  </a:lnTo>
                  <a:lnTo>
                    <a:pt x="3148" y="1122"/>
                  </a:lnTo>
                  <a:lnTo>
                    <a:pt x="3127" y="1137"/>
                  </a:lnTo>
                  <a:lnTo>
                    <a:pt x="3105" y="1145"/>
                  </a:lnTo>
                  <a:lnTo>
                    <a:pt x="3083" y="1148"/>
                  </a:lnTo>
                  <a:lnTo>
                    <a:pt x="3058" y="1145"/>
                  </a:lnTo>
                  <a:lnTo>
                    <a:pt x="3040" y="1137"/>
                  </a:lnTo>
                  <a:lnTo>
                    <a:pt x="3025" y="1122"/>
                  </a:lnTo>
                  <a:lnTo>
                    <a:pt x="3017" y="1100"/>
                  </a:lnTo>
                  <a:lnTo>
                    <a:pt x="3013" y="1073"/>
                  </a:lnTo>
                  <a:lnTo>
                    <a:pt x="3013" y="835"/>
                  </a:lnTo>
                  <a:close/>
                  <a:moveTo>
                    <a:pt x="1584" y="835"/>
                  </a:moveTo>
                  <a:lnTo>
                    <a:pt x="1626" y="835"/>
                  </a:lnTo>
                  <a:lnTo>
                    <a:pt x="1626" y="1142"/>
                  </a:lnTo>
                  <a:lnTo>
                    <a:pt x="1584" y="1142"/>
                  </a:lnTo>
                  <a:lnTo>
                    <a:pt x="1584" y="835"/>
                  </a:lnTo>
                  <a:close/>
                  <a:moveTo>
                    <a:pt x="608" y="835"/>
                  </a:moveTo>
                  <a:lnTo>
                    <a:pt x="650" y="835"/>
                  </a:lnTo>
                  <a:lnTo>
                    <a:pt x="650" y="1142"/>
                  </a:lnTo>
                  <a:lnTo>
                    <a:pt x="608" y="1142"/>
                  </a:lnTo>
                  <a:lnTo>
                    <a:pt x="608" y="835"/>
                  </a:lnTo>
                  <a:close/>
                  <a:moveTo>
                    <a:pt x="1878" y="830"/>
                  </a:moveTo>
                  <a:lnTo>
                    <a:pt x="1948" y="1092"/>
                  </a:lnTo>
                  <a:lnTo>
                    <a:pt x="2018" y="835"/>
                  </a:lnTo>
                  <a:lnTo>
                    <a:pt x="2059" y="835"/>
                  </a:lnTo>
                  <a:lnTo>
                    <a:pt x="1953" y="1192"/>
                  </a:lnTo>
                  <a:lnTo>
                    <a:pt x="1943" y="1217"/>
                  </a:lnTo>
                  <a:lnTo>
                    <a:pt x="1931" y="1237"/>
                  </a:lnTo>
                  <a:lnTo>
                    <a:pt x="1916" y="1250"/>
                  </a:lnTo>
                  <a:lnTo>
                    <a:pt x="1898" y="1258"/>
                  </a:lnTo>
                  <a:lnTo>
                    <a:pt x="1876" y="1260"/>
                  </a:lnTo>
                  <a:lnTo>
                    <a:pt x="1869" y="1260"/>
                  </a:lnTo>
                  <a:lnTo>
                    <a:pt x="1861" y="1258"/>
                  </a:lnTo>
                  <a:lnTo>
                    <a:pt x="1853" y="1222"/>
                  </a:lnTo>
                  <a:lnTo>
                    <a:pt x="1858" y="1222"/>
                  </a:lnTo>
                  <a:lnTo>
                    <a:pt x="1863" y="1223"/>
                  </a:lnTo>
                  <a:lnTo>
                    <a:pt x="1873" y="1223"/>
                  </a:lnTo>
                  <a:lnTo>
                    <a:pt x="1886" y="1222"/>
                  </a:lnTo>
                  <a:lnTo>
                    <a:pt x="1898" y="1215"/>
                  </a:lnTo>
                  <a:lnTo>
                    <a:pt x="1908" y="1203"/>
                  </a:lnTo>
                  <a:lnTo>
                    <a:pt x="1916" y="1185"/>
                  </a:lnTo>
                  <a:lnTo>
                    <a:pt x="1929" y="1145"/>
                  </a:lnTo>
                  <a:lnTo>
                    <a:pt x="1836" y="838"/>
                  </a:lnTo>
                  <a:lnTo>
                    <a:pt x="1878" y="830"/>
                  </a:lnTo>
                  <a:close/>
                  <a:moveTo>
                    <a:pt x="738" y="830"/>
                  </a:moveTo>
                  <a:lnTo>
                    <a:pt x="807" y="1092"/>
                  </a:lnTo>
                  <a:lnTo>
                    <a:pt x="873" y="835"/>
                  </a:lnTo>
                  <a:lnTo>
                    <a:pt x="915" y="835"/>
                  </a:lnTo>
                  <a:lnTo>
                    <a:pt x="827" y="1145"/>
                  </a:lnTo>
                  <a:lnTo>
                    <a:pt x="785" y="1145"/>
                  </a:lnTo>
                  <a:lnTo>
                    <a:pt x="697" y="838"/>
                  </a:lnTo>
                  <a:lnTo>
                    <a:pt x="738" y="830"/>
                  </a:lnTo>
                  <a:close/>
                  <a:moveTo>
                    <a:pt x="3392" y="828"/>
                  </a:moveTo>
                  <a:lnTo>
                    <a:pt x="3399" y="870"/>
                  </a:lnTo>
                  <a:lnTo>
                    <a:pt x="3372" y="875"/>
                  </a:lnTo>
                  <a:lnTo>
                    <a:pt x="3349" y="888"/>
                  </a:lnTo>
                  <a:lnTo>
                    <a:pt x="3329" y="905"/>
                  </a:lnTo>
                  <a:lnTo>
                    <a:pt x="3314" y="925"/>
                  </a:lnTo>
                  <a:lnTo>
                    <a:pt x="3314" y="1142"/>
                  </a:lnTo>
                  <a:lnTo>
                    <a:pt x="3272" y="1142"/>
                  </a:lnTo>
                  <a:lnTo>
                    <a:pt x="3272" y="835"/>
                  </a:lnTo>
                  <a:lnTo>
                    <a:pt x="3302" y="835"/>
                  </a:lnTo>
                  <a:lnTo>
                    <a:pt x="3310" y="881"/>
                  </a:lnTo>
                  <a:lnTo>
                    <a:pt x="3325" y="861"/>
                  </a:lnTo>
                  <a:lnTo>
                    <a:pt x="3344" y="845"/>
                  </a:lnTo>
                  <a:lnTo>
                    <a:pt x="3365" y="833"/>
                  </a:lnTo>
                  <a:lnTo>
                    <a:pt x="3392" y="828"/>
                  </a:lnTo>
                  <a:close/>
                  <a:moveTo>
                    <a:pt x="2343" y="828"/>
                  </a:moveTo>
                  <a:lnTo>
                    <a:pt x="2371" y="831"/>
                  </a:lnTo>
                  <a:lnTo>
                    <a:pt x="2396" y="843"/>
                  </a:lnTo>
                  <a:lnTo>
                    <a:pt x="2418" y="861"/>
                  </a:lnTo>
                  <a:lnTo>
                    <a:pt x="2435" y="885"/>
                  </a:lnTo>
                  <a:lnTo>
                    <a:pt x="2448" y="915"/>
                  </a:lnTo>
                  <a:lnTo>
                    <a:pt x="2455" y="948"/>
                  </a:lnTo>
                  <a:lnTo>
                    <a:pt x="2458" y="988"/>
                  </a:lnTo>
                  <a:lnTo>
                    <a:pt x="2455" y="1028"/>
                  </a:lnTo>
                  <a:lnTo>
                    <a:pt x="2448" y="1062"/>
                  </a:lnTo>
                  <a:lnTo>
                    <a:pt x="2435" y="1092"/>
                  </a:lnTo>
                  <a:lnTo>
                    <a:pt x="2418" y="1115"/>
                  </a:lnTo>
                  <a:lnTo>
                    <a:pt x="2396" y="1133"/>
                  </a:lnTo>
                  <a:lnTo>
                    <a:pt x="2371" y="1145"/>
                  </a:lnTo>
                  <a:lnTo>
                    <a:pt x="2343" y="1148"/>
                  </a:lnTo>
                  <a:lnTo>
                    <a:pt x="2315" y="1145"/>
                  </a:lnTo>
                  <a:lnTo>
                    <a:pt x="2290" y="1133"/>
                  </a:lnTo>
                  <a:lnTo>
                    <a:pt x="2268" y="1115"/>
                  </a:lnTo>
                  <a:lnTo>
                    <a:pt x="2251" y="1092"/>
                  </a:lnTo>
                  <a:lnTo>
                    <a:pt x="2239" y="1062"/>
                  </a:lnTo>
                  <a:lnTo>
                    <a:pt x="2233" y="1028"/>
                  </a:lnTo>
                  <a:lnTo>
                    <a:pt x="2229" y="988"/>
                  </a:lnTo>
                  <a:lnTo>
                    <a:pt x="2233" y="948"/>
                  </a:lnTo>
                  <a:lnTo>
                    <a:pt x="2239" y="915"/>
                  </a:lnTo>
                  <a:lnTo>
                    <a:pt x="2253" y="885"/>
                  </a:lnTo>
                  <a:lnTo>
                    <a:pt x="2270" y="861"/>
                  </a:lnTo>
                  <a:lnTo>
                    <a:pt x="2290" y="843"/>
                  </a:lnTo>
                  <a:lnTo>
                    <a:pt x="2315" y="831"/>
                  </a:lnTo>
                  <a:lnTo>
                    <a:pt x="2343" y="828"/>
                  </a:lnTo>
                  <a:close/>
                  <a:moveTo>
                    <a:pt x="1441" y="828"/>
                  </a:moveTo>
                  <a:lnTo>
                    <a:pt x="1469" y="830"/>
                  </a:lnTo>
                  <a:lnTo>
                    <a:pt x="1494" y="836"/>
                  </a:lnTo>
                  <a:lnTo>
                    <a:pt x="1514" y="845"/>
                  </a:lnTo>
                  <a:lnTo>
                    <a:pt x="1507" y="883"/>
                  </a:lnTo>
                  <a:lnTo>
                    <a:pt x="1487" y="873"/>
                  </a:lnTo>
                  <a:lnTo>
                    <a:pt x="1466" y="866"/>
                  </a:lnTo>
                  <a:lnTo>
                    <a:pt x="1441" y="863"/>
                  </a:lnTo>
                  <a:lnTo>
                    <a:pt x="1422" y="866"/>
                  </a:lnTo>
                  <a:lnTo>
                    <a:pt x="1409" y="875"/>
                  </a:lnTo>
                  <a:lnTo>
                    <a:pt x="1399" y="888"/>
                  </a:lnTo>
                  <a:lnTo>
                    <a:pt x="1396" y="905"/>
                  </a:lnTo>
                  <a:lnTo>
                    <a:pt x="1397" y="918"/>
                  </a:lnTo>
                  <a:lnTo>
                    <a:pt x="1402" y="930"/>
                  </a:lnTo>
                  <a:lnTo>
                    <a:pt x="1414" y="941"/>
                  </a:lnTo>
                  <a:lnTo>
                    <a:pt x="1431" y="953"/>
                  </a:lnTo>
                  <a:lnTo>
                    <a:pt x="1454" y="966"/>
                  </a:lnTo>
                  <a:lnTo>
                    <a:pt x="1482" y="983"/>
                  </a:lnTo>
                  <a:lnTo>
                    <a:pt x="1504" y="1000"/>
                  </a:lnTo>
                  <a:lnTo>
                    <a:pt x="1517" y="1018"/>
                  </a:lnTo>
                  <a:lnTo>
                    <a:pt x="1526" y="1040"/>
                  </a:lnTo>
                  <a:lnTo>
                    <a:pt x="1529" y="1063"/>
                  </a:lnTo>
                  <a:lnTo>
                    <a:pt x="1526" y="1087"/>
                  </a:lnTo>
                  <a:lnTo>
                    <a:pt x="1517" y="1108"/>
                  </a:lnTo>
                  <a:lnTo>
                    <a:pt x="1504" y="1125"/>
                  </a:lnTo>
                  <a:lnTo>
                    <a:pt x="1484" y="1137"/>
                  </a:lnTo>
                  <a:lnTo>
                    <a:pt x="1461" y="1145"/>
                  </a:lnTo>
                  <a:lnTo>
                    <a:pt x="1434" y="1148"/>
                  </a:lnTo>
                  <a:lnTo>
                    <a:pt x="1402" y="1145"/>
                  </a:lnTo>
                  <a:lnTo>
                    <a:pt x="1374" y="1137"/>
                  </a:lnTo>
                  <a:lnTo>
                    <a:pt x="1349" y="1123"/>
                  </a:lnTo>
                  <a:lnTo>
                    <a:pt x="1354" y="1085"/>
                  </a:lnTo>
                  <a:lnTo>
                    <a:pt x="1382" y="1100"/>
                  </a:lnTo>
                  <a:lnTo>
                    <a:pt x="1409" y="1110"/>
                  </a:lnTo>
                  <a:lnTo>
                    <a:pt x="1437" y="1113"/>
                  </a:lnTo>
                  <a:lnTo>
                    <a:pt x="1459" y="1110"/>
                  </a:lnTo>
                  <a:lnTo>
                    <a:pt x="1476" y="1100"/>
                  </a:lnTo>
                  <a:lnTo>
                    <a:pt x="1486" y="1085"/>
                  </a:lnTo>
                  <a:lnTo>
                    <a:pt x="1489" y="1065"/>
                  </a:lnTo>
                  <a:lnTo>
                    <a:pt x="1487" y="1052"/>
                  </a:lnTo>
                  <a:lnTo>
                    <a:pt x="1482" y="1038"/>
                  </a:lnTo>
                  <a:lnTo>
                    <a:pt x="1472" y="1027"/>
                  </a:lnTo>
                  <a:lnTo>
                    <a:pt x="1456" y="1013"/>
                  </a:lnTo>
                  <a:lnTo>
                    <a:pt x="1432" y="1000"/>
                  </a:lnTo>
                  <a:lnTo>
                    <a:pt x="1404" y="985"/>
                  </a:lnTo>
                  <a:lnTo>
                    <a:pt x="1382" y="968"/>
                  </a:lnTo>
                  <a:lnTo>
                    <a:pt x="1369" y="950"/>
                  </a:lnTo>
                  <a:lnTo>
                    <a:pt x="1361" y="930"/>
                  </a:lnTo>
                  <a:lnTo>
                    <a:pt x="1357" y="906"/>
                  </a:lnTo>
                  <a:lnTo>
                    <a:pt x="1361" y="886"/>
                  </a:lnTo>
                  <a:lnTo>
                    <a:pt x="1367" y="868"/>
                  </a:lnTo>
                  <a:lnTo>
                    <a:pt x="1379" y="851"/>
                  </a:lnTo>
                  <a:lnTo>
                    <a:pt x="1396" y="840"/>
                  </a:lnTo>
                  <a:lnTo>
                    <a:pt x="1417" y="831"/>
                  </a:lnTo>
                  <a:lnTo>
                    <a:pt x="1441" y="828"/>
                  </a:lnTo>
                  <a:close/>
                  <a:moveTo>
                    <a:pt x="1319" y="828"/>
                  </a:moveTo>
                  <a:lnTo>
                    <a:pt x="1324" y="870"/>
                  </a:lnTo>
                  <a:lnTo>
                    <a:pt x="1297" y="875"/>
                  </a:lnTo>
                  <a:lnTo>
                    <a:pt x="1274" y="888"/>
                  </a:lnTo>
                  <a:lnTo>
                    <a:pt x="1254" y="905"/>
                  </a:lnTo>
                  <a:lnTo>
                    <a:pt x="1240" y="925"/>
                  </a:lnTo>
                  <a:lnTo>
                    <a:pt x="1240" y="1142"/>
                  </a:lnTo>
                  <a:lnTo>
                    <a:pt x="1199" y="1142"/>
                  </a:lnTo>
                  <a:lnTo>
                    <a:pt x="1199" y="835"/>
                  </a:lnTo>
                  <a:lnTo>
                    <a:pt x="1229" y="835"/>
                  </a:lnTo>
                  <a:lnTo>
                    <a:pt x="1235" y="881"/>
                  </a:lnTo>
                  <a:lnTo>
                    <a:pt x="1252" y="861"/>
                  </a:lnTo>
                  <a:lnTo>
                    <a:pt x="1270" y="845"/>
                  </a:lnTo>
                  <a:lnTo>
                    <a:pt x="1292" y="833"/>
                  </a:lnTo>
                  <a:lnTo>
                    <a:pt x="1319" y="828"/>
                  </a:lnTo>
                  <a:close/>
                  <a:moveTo>
                    <a:pt x="1047" y="828"/>
                  </a:moveTo>
                  <a:lnTo>
                    <a:pt x="1075" y="831"/>
                  </a:lnTo>
                  <a:lnTo>
                    <a:pt x="1097" y="843"/>
                  </a:lnTo>
                  <a:lnTo>
                    <a:pt x="1115" y="861"/>
                  </a:lnTo>
                  <a:lnTo>
                    <a:pt x="1130" y="885"/>
                  </a:lnTo>
                  <a:lnTo>
                    <a:pt x="1139" y="913"/>
                  </a:lnTo>
                  <a:lnTo>
                    <a:pt x="1145" y="946"/>
                  </a:lnTo>
                  <a:lnTo>
                    <a:pt x="1147" y="981"/>
                  </a:lnTo>
                  <a:lnTo>
                    <a:pt x="1147" y="998"/>
                  </a:lnTo>
                  <a:lnTo>
                    <a:pt x="980" y="998"/>
                  </a:lnTo>
                  <a:lnTo>
                    <a:pt x="984" y="1032"/>
                  </a:lnTo>
                  <a:lnTo>
                    <a:pt x="990" y="1058"/>
                  </a:lnTo>
                  <a:lnTo>
                    <a:pt x="1002" y="1082"/>
                  </a:lnTo>
                  <a:lnTo>
                    <a:pt x="1017" y="1098"/>
                  </a:lnTo>
                  <a:lnTo>
                    <a:pt x="1035" y="1108"/>
                  </a:lnTo>
                  <a:lnTo>
                    <a:pt x="1057" y="1112"/>
                  </a:lnTo>
                  <a:lnTo>
                    <a:pt x="1085" y="1108"/>
                  </a:lnTo>
                  <a:lnTo>
                    <a:pt x="1112" y="1098"/>
                  </a:lnTo>
                  <a:lnTo>
                    <a:pt x="1140" y="1080"/>
                  </a:lnTo>
                  <a:lnTo>
                    <a:pt x="1147" y="1117"/>
                  </a:lnTo>
                  <a:lnTo>
                    <a:pt x="1127" y="1130"/>
                  </a:lnTo>
                  <a:lnTo>
                    <a:pt x="1104" y="1140"/>
                  </a:lnTo>
                  <a:lnTo>
                    <a:pt x="1080" y="1147"/>
                  </a:lnTo>
                  <a:lnTo>
                    <a:pt x="1054" y="1148"/>
                  </a:lnTo>
                  <a:lnTo>
                    <a:pt x="1025" y="1145"/>
                  </a:lnTo>
                  <a:lnTo>
                    <a:pt x="1000" y="1133"/>
                  </a:lnTo>
                  <a:lnTo>
                    <a:pt x="979" y="1117"/>
                  </a:lnTo>
                  <a:lnTo>
                    <a:pt x="962" y="1093"/>
                  </a:lnTo>
                  <a:lnTo>
                    <a:pt x="949" y="1063"/>
                  </a:lnTo>
                  <a:lnTo>
                    <a:pt x="942" y="1028"/>
                  </a:lnTo>
                  <a:lnTo>
                    <a:pt x="939" y="988"/>
                  </a:lnTo>
                  <a:lnTo>
                    <a:pt x="942" y="951"/>
                  </a:lnTo>
                  <a:lnTo>
                    <a:pt x="949" y="916"/>
                  </a:lnTo>
                  <a:lnTo>
                    <a:pt x="960" y="888"/>
                  </a:lnTo>
                  <a:lnTo>
                    <a:pt x="977" y="863"/>
                  </a:lnTo>
                  <a:lnTo>
                    <a:pt x="997" y="845"/>
                  </a:lnTo>
                  <a:lnTo>
                    <a:pt x="1020" y="831"/>
                  </a:lnTo>
                  <a:lnTo>
                    <a:pt x="1047" y="828"/>
                  </a:lnTo>
                  <a:close/>
                  <a:moveTo>
                    <a:pt x="470" y="828"/>
                  </a:moveTo>
                  <a:lnTo>
                    <a:pt x="495" y="831"/>
                  </a:lnTo>
                  <a:lnTo>
                    <a:pt x="515" y="840"/>
                  </a:lnTo>
                  <a:lnTo>
                    <a:pt x="528" y="855"/>
                  </a:lnTo>
                  <a:lnTo>
                    <a:pt x="537" y="876"/>
                  </a:lnTo>
                  <a:lnTo>
                    <a:pt x="540" y="903"/>
                  </a:lnTo>
                  <a:lnTo>
                    <a:pt x="540" y="1142"/>
                  </a:lnTo>
                  <a:lnTo>
                    <a:pt x="498" y="1142"/>
                  </a:lnTo>
                  <a:lnTo>
                    <a:pt x="498" y="911"/>
                  </a:lnTo>
                  <a:lnTo>
                    <a:pt x="497" y="891"/>
                  </a:lnTo>
                  <a:lnTo>
                    <a:pt x="490" y="878"/>
                  </a:lnTo>
                  <a:lnTo>
                    <a:pt x="478" y="868"/>
                  </a:lnTo>
                  <a:lnTo>
                    <a:pt x="462" y="865"/>
                  </a:lnTo>
                  <a:lnTo>
                    <a:pt x="438" y="870"/>
                  </a:lnTo>
                  <a:lnTo>
                    <a:pt x="413" y="883"/>
                  </a:lnTo>
                  <a:lnTo>
                    <a:pt x="388" y="906"/>
                  </a:lnTo>
                  <a:lnTo>
                    <a:pt x="388" y="1142"/>
                  </a:lnTo>
                  <a:lnTo>
                    <a:pt x="346" y="1142"/>
                  </a:lnTo>
                  <a:lnTo>
                    <a:pt x="346" y="835"/>
                  </a:lnTo>
                  <a:lnTo>
                    <a:pt x="378" y="835"/>
                  </a:lnTo>
                  <a:lnTo>
                    <a:pt x="383" y="873"/>
                  </a:lnTo>
                  <a:lnTo>
                    <a:pt x="405" y="855"/>
                  </a:lnTo>
                  <a:lnTo>
                    <a:pt x="426" y="841"/>
                  </a:lnTo>
                  <a:lnTo>
                    <a:pt x="448" y="831"/>
                  </a:lnTo>
                  <a:lnTo>
                    <a:pt x="470" y="828"/>
                  </a:lnTo>
                  <a:close/>
                  <a:moveTo>
                    <a:pt x="1752" y="720"/>
                  </a:moveTo>
                  <a:lnTo>
                    <a:pt x="1752" y="835"/>
                  </a:lnTo>
                  <a:lnTo>
                    <a:pt x="1809" y="835"/>
                  </a:lnTo>
                  <a:lnTo>
                    <a:pt x="1816" y="870"/>
                  </a:lnTo>
                  <a:lnTo>
                    <a:pt x="1752" y="870"/>
                  </a:lnTo>
                  <a:lnTo>
                    <a:pt x="1752" y="1072"/>
                  </a:lnTo>
                  <a:lnTo>
                    <a:pt x="1754" y="1090"/>
                  </a:lnTo>
                  <a:lnTo>
                    <a:pt x="1761" y="1102"/>
                  </a:lnTo>
                  <a:lnTo>
                    <a:pt x="1772" y="1108"/>
                  </a:lnTo>
                  <a:lnTo>
                    <a:pt x="1791" y="1110"/>
                  </a:lnTo>
                  <a:lnTo>
                    <a:pt x="1808" y="1110"/>
                  </a:lnTo>
                  <a:lnTo>
                    <a:pt x="1814" y="1108"/>
                  </a:lnTo>
                  <a:lnTo>
                    <a:pt x="1819" y="1142"/>
                  </a:lnTo>
                  <a:lnTo>
                    <a:pt x="1804" y="1145"/>
                  </a:lnTo>
                  <a:lnTo>
                    <a:pt x="1784" y="1147"/>
                  </a:lnTo>
                  <a:lnTo>
                    <a:pt x="1764" y="1145"/>
                  </a:lnTo>
                  <a:lnTo>
                    <a:pt x="1746" y="1140"/>
                  </a:lnTo>
                  <a:lnTo>
                    <a:pt x="1732" y="1132"/>
                  </a:lnTo>
                  <a:lnTo>
                    <a:pt x="1721" y="1118"/>
                  </a:lnTo>
                  <a:lnTo>
                    <a:pt x="1714" y="1102"/>
                  </a:lnTo>
                  <a:lnTo>
                    <a:pt x="1712" y="1078"/>
                  </a:lnTo>
                  <a:lnTo>
                    <a:pt x="1712" y="870"/>
                  </a:lnTo>
                  <a:lnTo>
                    <a:pt x="1672" y="870"/>
                  </a:lnTo>
                  <a:lnTo>
                    <a:pt x="1672" y="835"/>
                  </a:lnTo>
                  <a:lnTo>
                    <a:pt x="1712" y="835"/>
                  </a:lnTo>
                  <a:lnTo>
                    <a:pt x="1712" y="728"/>
                  </a:lnTo>
                  <a:lnTo>
                    <a:pt x="1752" y="720"/>
                  </a:lnTo>
                  <a:close/>
                  <a:moveTo>
                    <a:pt x="1604" y="706"/>
                  </a:moveTo>
                  <a:lnTo>
                    <a:pt x="1619" y="710"/>
                  </a:lnTo>
                  <a:lnTo>
                    <a:pt x="1629" y="721"/>
                  </a:lnTo>
                  <a:lnTo>
                    <a:pt x="1632" y="736"/>
                  </a:lnTo>
                  <a:lnTo>
                    <a:pt x="1629" y="751"/>
                  </a:lnTo>
                  <a:lnTo>
                    <a:pt x="1619" y="763"/>
                  </a:lnTo>
                  <a:lnTo>
                    <a:pt x="1604" y="766"/>
                  </a:lnTo>
                  <a:lnTo>
                    <a:pt x="1591" y="763"/>
                  </a:lnTo>
                  <a:lnTo>
                    <a:pt x="1579" y="751"/>
                  </a:lnTo>
                  <a:lnTo>
                    <a:pt x="1576" y="736"/>
                  </a:lnTo>
                  <a:lnTo>
                    <a:pt x="1579" y="721"/>
                  </a:lnTo>
                  <a:lnTo>
                    <a:pt x="1591" y="710"/>
                  </a:lnTo>
                  <a:lnTo>
                    <a:pt x="1604" y="706"/>
                  </a:lnTo>
                  <a:close/>
                  <a:moveTo>
                    <a:pt x="630" y="706"/>
                  </a:moveTo>
                  <a:lnTo>
                    <a:pt x="643" y="710"/>
                  </a:lnTo>
                  <a:lnTo>
                    <a:pt x="655" y="721"/>
                  </a:lnTo>
                  <a:lnTo>
                    <a:pt x="658" y="736"/>
                  </a:lnTo>
                  <a:lnTo>
                    <a:pt x="655" y="751"/>
                  </a:lnTo>
                  <a:lnTo>
                    <a:pt x="643" y="763"/>
                  </a:lnTo>
                  <a:lnTo>
                    <a:pt x="630" y="766"/>
                  </a:lnTo>
                  <a:lnTo>
                    <a:pt x="615" y="763"/>
                  </a:lnTo>
                  <a:lnTo>
                    <a:pt x="603" y="751"/>
                  </a:lnTo>
                  <a:lnTo>
                    <a:pt x="600" y="736"/>
                  </a:lnTo>
                  <a:lnTo>
                    <a:pt x="603" y="721"/>
                  </a:lnTo>
                  <a:lnTo>
                    <a:pt x="615" y="710"/>
                  </a:lnTo>
                  <a:lnTo>
                    <a:pt x="630" y="706"/>
                  </a:lnTo>
                  <a:close/>
                  <a:moveTo>
                    <a:pt x="2778" y="693"/>
                  </a:moveTo>
                  <a:lnTo>
                    <a:pt x="3030" y="693"/>
                  </a:lnTo>
                  <a:lnTo>
                    <a:pt x="3035" y="731"/>
                  </a:lnTo>
                  <a:lnTo>
                    <a:pt x="2927" y="731"/>
                  </a:lnTo>
                  <a:lnTo>
                    <a:pt x="2927" y="1142"/>
                  </a:lnTo>
                  <a:lnTo>
                    <a:pt x="2883" y="1142"/>
                  </a:lnTo>
                  <a:lnTo>
                    <a:pt x="2883" y="731"/>
                  </a:lnTo>
                  <a:lnTo>
                    <a:pt x="2778" y="731"/>
                  </a:lnTo>
                  <a:lnTo>
                    <a:pt x="2778" y="693"/>
                  </a:lnTo>
                  <a:close/>
                  <a:moveTo>
                    <a:pt x="28" y="693"/>
                  </a:moveTo>
                  <a:lnTo>
                    <a:pt x="71" y="693"/>
                  </a:lnTo>
                  <a:lnTo>
                    <a:pt x="71" y="1003"/>
                  </a:lnTo>
                  <a:lnTo>
                    <a:pt x="73" y="1030"/>
                  </a:lnTo>
                  <a:lnTo>
                    <a:pt x="76" y="1052"/>
                  </a:lnTo>
                  <a:lnTo>
                    <a:pt x="85" y="1072"/>
                  </a:lnTo>
                  <a:lnTo>
                    <a:pt x="95" y="1088"/>
                  </a:lnTo>
                  <a:lnTo>
                    <a:pt x="110" y="1100"/>
                  </a:lnTo>
                  <a:lnTo>
                    <a:pt x="128" y="1107"/>
                  </a:lnTo>
                  <a:lnTo>
                    <a:pt x="151" y="1110"/>
                  </a:lnTo>
                  <a:lnTo>
                    <a:pt x="178" y="1107"/>
                  </a:lnTo>
                  <a:lnTo>
                    <a:pt x="198" y="1097"/>
                  </a:lnTo>
                  <a:lnTo>
                    <a:pt x="215" y="1082"/>
                  </a:lnTo>
                  <a:lnTo>
                    <a:pt x="225" y="1060"/>
                  </a:lnTo>
                  <a:lnTo>
                    <a:pt x="231" y="1033"/>
                  </a:lnTo>
                  <a:lnTo>
                    <a:pt x="233" y="1003"/>
                  </a:lnTo>
                  <a:lnTo>
                    <a:pt x="233" y="693"/>
                  </a:lnTo>
                  <a:lnTo>
                    <a:pt x="276" y="693"/>
                  </a:lnTo>
                  <a:lnTo>
                    <a:pt x="276" y="1005"/>
                  </a:lnTo>
                  <a:lnTo>
                    <a:pt x="273" y="1042"/>
                  </a:lnTo>
                  <a:lnTo>
                    <a:pt x="266" y="1073"/>
                  </a:lnTo>
                  <a:lnTo>
                    <a:pt x="253" y="1100"/>
                  </a:lnTo>
                  <a:lnTo>
                    <a:pt x="235" y="1120"/>
                  </a:lnTo>
                  <a:lnTo>
                    <a:pt x="211" y="1135"/>
                  </a:lnTo>
                  <a:lnTo>
                    <a:pt x="183" y="1145"/>
                  </a:lnTo>
                  <a:lnTo>
                    <a:pt x="151" y="1148"/>
                  </a:lnTo>
                  <a:lnTo>
                    <a:pt x="118" y="1145"/>
                  </a:lnTo>
                  <a:lnTo>
                    <a:pt x="90" y="1135"/>
                  </a:lnTo>
                  <a:lnTo>
                    <a:pt x="66" y="1120"/>
                  </a:lnTo>
                  <a:lnTo>
                    <a:pt x="50" y="1098"/>
                  </a:lnTo>
                  <a:lnTo>
                    <a:pt x="38" y="1073"/>
                  </a:lnTo>
                  <a:lnTo>
                    <a:pt x="30" y="1042"/>
                  </a:lnTo>
                  <a:lnTo>
                    <a:pt x="28" y="1006"/>
                  </a:lnTo>
                  <a:lnTo>
                    <a:pt x="28" y="693"/>
                  </a:lnTo>
                  <a:close/>
                  <a:moveTo>
                    <a:pt x="2596" y="678"/>
                  </a:moveTo>
                  <a:lnTo>
                    <a:pt x="2620" y="681"/>
                  </a:lnTo>
                  <a:lnTo>
                    <a:pt x="2625" y="718"/>
                  </a:lnTo>
                  <a:lnTo>
                    <a:pt x="2613" y="716"/>
                  </a:lnTo>
                  <a:lnTo>
                    <a:pt x="2598" y="716"/>
                  </a:lnTo>
                  <a:lnTo>
                    <a:pt x="2583" y="718"/>
                  </a:lnTo>
                  <a:lnTo>
                    <a:pt x="2571" y="726"/>
                  </a:lnTo>
                  <a:lnTo>
                    <a:pt x="2565" y="738"/>
                  </a:lnTo>
                  <a:lnTo>
                    <a:pt x="2563" y="756"/>
                  </a:lnTo>
                  <a:lnTo>
                    <a:pt x="2563" y="835"/>
                  </a:lnTo>
                  <a:lnTo>
                    <a:pt x="2615" y="835"/>
                  </a:lnTo>
                  <a:lnTo>
                    <a:pt x="2621" y="870"/>
                  </a:lnTo>
                  <a:lnTo>
                    <a:pt x="2563" y="870"/>
                  </a:lnTo>
                  <a:lnTo>
                    <a:pt x="2563" y="1142"/>
                  </a:lnTo>
                  <a:lnTo>
                    <a:pt x="2523" y="1142"/>
                  </a:lnTo>
                  <a:lnTo>
                    <a:pt x="2523" y="870"/>
                  </a:lnTo>
                  <a:lnTo>
                    <a:pt x="2483" y="870"/>
                  </a:lnTo>
                  <a:lnTo>
                    <a:pt x="2483" y="835"/>
                  </a:lnTo>
                  <a:lnTo>
                    <a:pt x="2523" y="835"/>
                  </a:lnTo>
                  <a:lnTo>
                    <a:pt x="2523" y="753"/>
                  </a:lnTo>
                  <a:lnTo>
                    <a:pt x="2525" y="730"/>
                  </a:lnTo>
                  <a:lnTo>
                    <a:pt x="2533" y="711"/>
                  </a:lnTo>
                  <a:lnTo>
                    <a:pt x="2543" y="694"/>
                  </a:lnTo>
                  <a:lnTo>
                    <a:pt x="2558" y="686"/>
                  </a:lnTo>
                  <a:lnTo>
                    <a:pt x="2576" y="679"/>
                  </a:lnTo>
                  <a:lnTo>
                    <a:pt x="2596" y="678"/>
                  </a:lnTo>
                  <a:close/>
                  <a:moveTo>
                    <a:pt x="3479" y="674"/>
                  </a:moveTo>
                  <a:lnTo>
                    <a:pt x="3479" y="966"/>
                  </a:lnTo>
                  <a:lnTo>
                    <a:pt x="3572" y="835"/>
                  </a:lnTo>
                  <a:lnTo>
                    <a:pt x="3619" y="835"/>
                  </a:lnTo>
                  <a:lnTo>
                    <a:pt x="3517" y="971"/>
                  </a:lnTo>
                  <a:lnTo>
                    <a:pt x="3627" y="1138"/>
                  </a:lnTo>
                  <a:lnTo>
                    <a:pt x="3585" y="1147"/>
                  </a:lnTo>
                  <a:lnTo>
                    <a:pt x="3479" y="978"/>
                  </a:lnTo>
                  <a:lnTo>
                    <a:pt x="3479" y="1142"/>
                  </a:lnTo>
                  <a:lnTo>
                    <a:pt x="3439" y="1142"/>
                  </a:lnTo>
                  <a:lnTo>
                    <a:pt x="3439" y="683"/>
                  </a:lnTo>
                  <a:lnTo>
                    <a:pt x="3479" y="674"/>
                  </a:lnTo>
                  <a:close/>
                  <a:moveTo>
                    <a:pt x="2153" y="192"/>
                  </a:moveTo>
                  <a:lnTo>
                    <a:pt x="2131" y="197"/>
                  </a:lnTo>
                  <a:lnTo>
                    <a:pt x="2108" y="211"/>
                  </a:lnTo>
                  <a:lnTo>
                    <a:pt x="2086" y="234"/>
                  </a:lnTo>
                  <a:lnTo>
                    <a:pt x="2086" y="424"/>
                  </a:lnTo>
                  <a:lnTo>
                    <a:pt x="2111" y="434"/>
                  </a:lnTo>
                  <a:lnTo>
                    <a:pt x="2136" y="438"/>
                  </a:lnTo>
                  <a:lnTo>
                    <a:pt x="2156" y="436"/>
                  </a:lnTo>
                  <a:lnTo>
                    <a:pt x="2173" y="429"/>
                  </a:lnTo>
                  <a:lnTo>
                    <a:pt x="2188" y="416"/>
                  </a:lnTo>
                  <a:lnTo>
                    <a:pt x="2201" y="399"/>
                  </a:lnTo>
                  <a:lnTo>
                    <a:pt x="2209" y="376"/>
                  </a:lnTo>
                  <a:lnTo>
                    <a:pt x="2216" y="346"/>
                  </a:lnTo>
                  <a:lnTo>
                    <a:pt x="2218" y="309"/>
                  </a:lnTo>
                  <a:lnTo>
                    <a:pt x="2216" y="272"/>
                  </a:lnTo>
                  <a:lnTo>
                    <a:pt x="2209" y="242"/>
                  </a:lnTo>
                  <a:lnTo>
                    <a:pt x="2199" y="221"/>
                  </a:lnTo>
                  <a:lnTo>
                    <a:pt x="2186" y="204"/>
                  </a:lnTo>
                  <a:lnTo>
                    <a:pt x="2171" y="196"/>
                  </a:lnTo>
                  <a:lnTo>
                    <a:pt x="2153" y="192"/>
                  </a:lnTo>
                  <a:close/>
                  <a:moveTo>
                    <a:pt x="2905" y="191"/>
                  </a:moveTo>
                  <a:lnTo>
                    <a:pt x="2885" y="194"/>
                  </a:lnTo>
                  <a:lnTo>
                    <a:pt x="2868" y="202"/>
                  </a:lnTo>
                  <a:lnTo>
                    <a:pt x="2855" y="217"/>
                  </a:lnTo>
                  <a:lnTo>
                    <a:pt x="2845" y="237"/>
                  </a:lnTo>
                  <a:lnTo>
                    <a:pt x="2838" y="259"/>
                  </a:lnTo>
                  <a:lnTo>
                    <a:pt x="2835" y="286"/>
                  </a:lnTo>
                  <a:lnTo>
                    <a:pt x="2833" y="314"/>
                  </a:lnTo>
                  <a:lnTo>
                    <a:pt x="2835" y="342"/>
                  </a:lnTo>
                  <a:lnTo>
                    <a:pt x="2838" y="369"/>
                  </a:lnTo>
                  <a:lnTo>
                    <a:pt x="2847" y="393"/>
                  </a:lnTo>
                  <a:lnTo>
                    <a:pt x="2857" y="411"/>
                  </a:lnTo>
                  <a:lnTo>
                    <a:pt x="2870" y="426"/>
                  </a:lnTo>
                  <a:lnTo>
                    <a:pt x="2885" y="436"/>
                  </a:lnTo>
                  <a:lnTo>
                    <a:pt x="2905" y="439"/>
                  </a:lnTo>
                  <a:lnTo>
                    <a:pt x="2925" y="436"/>
                  </a:lnTo>
                  <a:lnTo>
                    <a:pt x="2942" y="428"/>
                  </a:lnTo>
                  <a:lnTo>
                    <a:pt x="2955" y="413"/>
                  </a:lnTo>
                  <a:lnTo>
                    <a:pt x="2965" y="393"/>
                  </a:lnTo>
                  <a:lnTo>
                    <a:pt x="2972" y="371"/>
                  </a:lnTo>
                  <a:lnTo>
                    <a:pt x="2975" y="344"/>
                  </a:lnTo>
                  <a:lnTo>
                    <a:pt x="2977" y="316"/>
                  </a:lnTo>
                  <a:lnTo>
                    <a:pt x="2975" y="287"/>
                  </a:lnTo>
                  <a:lnTo>
                    <a:pt x="2972" y="261"/>
                  </a:lnTo>
                  <a:lnTo>
                    <a:pt x="2963" y="237"/>
                  </a:lnTo>
                  <a:lnTo>
                    <a:pt x="2953" y="219"/>
                  </a:lnTo>
                  <a:lnTo>
                    <a:pt x="2940" y="204"/>
                  </a:lnTo>
                  <a:lnTo>
                    <a:pt x="2925" y="194"/>
                  </a:lnTo>
                  <a:lnTo>
                    <a:pt x="2905" y="191"/>
                  </a:lnTo>
                  <a:close/>
                  <a:moveTo>
                    <a:pt x="1878" y="191"/>
                  </a:moveTo>
                  <a:lnTo>
                    <a:pt x="1859" y="194"/>
                  </a:lnTo>
                  <a:lnTo>
                    <a:pt x="1843" y="202"/>
                  </a:lnTo>
                  <a:lnTo>
                    <a:pt x="1829" y="217"/>
                  </a:lnTo>
                  <a:lnTo>
                    <a:pt x="1819" y="237"/>
                  </a:lnTo>
                  <a:lnTo>
                    <a:pt x="1813" y="259"/>
                  </a:lnTo>
                  <a:lnTo>
                    <a:pt x="1809" y="286"/>
                  </a:lnTo>
                  <a:lnTo>
                    <a:pt x="1808" y="314"/>
                  </a:lnTo>
                  <a:lnTo>
                    <a:pt x="1809" y="342"/>
                  </a:lnTo>
                  <a:lnTo>
                    <a:pt x="1813" y="369"/>
                  </a:lnTo>
                  <a:lnTo>
                    <a:pt x="1821" y="393"/>
                  </a:lnTo>
                  <a:lnTo>
                    <a:pt x="1831" y="411"/>
                  </a:lnTo>
                  <a:lnTo>
                    <a:pt x="1844" y="426"/>
                  </a:lnTo>
                  <a:lnTo>
                    <a:pt x="1859" y="436"/>
                  </a:lnTo>
                  <a:lnTo>
                    <a:pt x="1879" y="439"/>
                  </a:lnTo>
                  <a:lnTo>
                    <a:pt x="1899" y="436"/>
                  </a:lnTo>
                  <a:lnTo>
                    <a:pt x="1914" y="428"/>
                  </a:lnTo>
                  <a:lnTo>
                    <a:pt x="1928" y="413"/>
                  </a:lnTo>
                  <a:lnTo>
                    <a:pt x="1938" y="393"/>
                  </a:lnTo>
                  <a:lnTo>
                    <a:pt x="1946" y="371"/>
                  </a:lnTo>
                  <a:lnTo>
                    <a:pt x="1949" y="344"/>
                  </a:lnTo>
                  <a:lnTo>
                    <a:pt x="1951" y="316"/>
                  </a:lnTo>
                  <a:lnTo>
                    <a:pt x="1949" y="287"/>
                  </a:lnTo>
                  <a:lnTo>
                    <a:pt x="1946" y="261"/>
                  </a:lnTo>
                  <a:lnTo>
                    <a:pt x="1938" y="237"/>
                  </a:lnTo>
                  <a:lnTo>
                    <a:pt x="1928" y="219"/>
                  </a:lnTo>
                  <a:lnTo>
                    <a:pt x="1914" y="204"/>
                  </a:lnTo>
                  <a:lnTo>
                    <a:pt x="1898" y="194"/>
                  </a:lnTo>
                  <a:lnTo>
                    <a:pt x="1878" y="191"/>
                  </a:lnTo>
                  <a:close/>
                  <a:moveTo>
                    <a:pt x="2318" y="161"/>
                  </a:moveTo>
                  <a:lnTo>
                    <a:pt x="2360" y="161"/>
                  </a:lnTo>
                  <a:lnTo>
                    <a:pt x="2360" y="469"/>
                  </a:lnTo>
                  <a:lnTo>
                    <a:pt x="2318" y="469"/>
                  </a:lnTo>
                  <a:lnTo>
                    <a:pt x="2318" y="161"/>
                  </a:lnTo>
                  <a:close/>
                  <a:moveTo>
                    <a:pt x="1667" y="161"/>
                  </a:moveTo>
                  <a:lnTo>
                    <a:pt x="1709" y="161"/>
                  </a:lnTo>
                  <a:lnTo>
                    <a:pt x="1709" y="469"/>
                  </a:lnTo>
                  <a:lnTo>
                    <a:pt x="1667" y="469"/>
                  </a:lnTo>
                  <a:lnTo>
                    <a:pt x="1667" y="161"/>
                  </a:lnTo>
                  <a:close/>
                  <a:moveTo>
                    <a:pt x="658" y="161"/>
                  </a:moveTo>
                  <a:lnTo>
                    <a:pt x="700" y="161"/>
                  </a:lnTo>
                  <a:lnTo>
                    <a:pt x="700" y="391"/>
                  </a:lnTo>
                  <a:lnTo>
                    <a:pt x="702" y="411"/>
                  </a:lnTo>
                  <a:lnTo>
                    <a:pt x="708" y="426"/>
                  </a:lnTo>
                  <a:lnTo>
                    <a:pt x="722" y="434"/>
                  </a:lnTo>
                  <a:lnTo>
                    <a:pt x="738" y="438"/>
                  </a:lnTo>
                  <a:lnTo>
                    <a:pt x="760" y="433"/>
                  </a:lnTo>
                  <a:lnTo>
                    <a:pt x="785" y="419"/>
                  </a:lnTo>
                  <a:lnTo>
                    <a:pt x="810" y="396"/>
                  </a:lnTo>
                  <a:lnTo>
                    <a:pt x="810" y="161"/>
                  </a:lnTo>
                  <a:lnTo>
                    <a:pt x="852" y="161"/>
                  </a:lnTo>
                  <a:lnTo>
                    <a:pt x="852" y="469"/>
                  </a:lnTo>
                  <a:lnTo>
                    <a:pt x="822" y="469"/>
                  </a:lnTo>
                  <a:lnTo>
                    <a:pt x="815" y="429"/>
                  </a:lnTo>
                  <a:lnTo>
                    <a:pt x="795" y="448"/>
                  </a:lnTo>
                  <a:lnTo>
                    <a:pt x="773" y="463"/>
                  </a:lnTo>
                  <a:lnTo>
                    <a:pt x="752" y="473"/>
                  </a:lnTo>
                  <a:lnTo>
                    <a:pt x="730" y="476"/>
                  </a:lnTo>
                  <a:lnTo>
                    <a:pt x="705" y="473"/>
                  </a:lnTo>
                  <a:lnTo>
                    <a:pt x="685" y="463"/>
                  </a:lnTo>
                  <a:lnTo>
                    <a:pt x="670" y="448"/>
                  </a:lnTo>
                  <a:lnTo>
                    <a:pt x="662" y="426"/>
                  </a:lnTo>
                  <a:lnTo>
                    <a:pt x="658" y="399"/>
                  </a:lnTo>
                  <a:lnTo>
                    <a:pt x="658" y="161"/>
                  </a:lnTo>
                  <a:close/>
                  <a:moveTo>
                    <a:pt x="235" y="161"/>
                  </a:moveTo>
                  <a:lnTo>
                    <a:pt x="275" y="161"/>
                  </a:lnTo>
                  <a:lnTo>
                    <a:pt x="275" y="391"/>
                  </a:lnTo>
                  <a:lnTo>
                    <a:pt x="276" y="411"/>
                  </a:lnTo>
                  <a:lnTo>
                    <a:pt x="285" y="426"/>
                  </a:lnTo>
                  <a:lnTo>
                    <a:pt x="296" y="434"/>
                  </a:lnTo>
                  <a:lnTo>
                    <a:pt x="315" y="438"/>
                  </a:lnTo>
                  <a:lnTo>
                    <a:pt x="336" y="433"/>
                  </a:lnTo>
                  <a:lnTo>
                    <a:pt x="361" y="419"/>
                  </a:lnTo>
                  <a:lnTo>
                    <a:pt x="386" y="396"/>
                  </a:lnTo>
                  <a:lnTo>
                    <a:pt x="386" y="161"/>
                  </a:lnTo>
                  <a:lnTo>
                    <a:pt x="426" y="161"/>
                  </a:lnTo>
                  <a:lnTo>
                    <a:pt x="426" y="469"/>
                  </a:lnTo>
                  <a:lnTo>
                    <a:pt x="396" y="469"/>
                  </a:lnTo>
                  <a:lnTo>
                    <a:pt x="391" y="429"/>
                  </a:lnTo>
                  <a:lnTo>
                    <a:pt x="370" y="448"/>
                  </a:lnTo>
                  <a:lnTo>
                    <a:pt x="348" y="463"/>
                  </a:lnTo>
                  <a:lnTo>
                    <a:pt x="326" y="473"/>
                  </a:lnTo>
                  <a:lnTo>
                    <a:pt x="305" y="476"/>
                  </a:lnTo>
                  <a:lnTo>
                    <a:pt x="280" y="473"/>
                  </a:lnTo>
                  <a:lnTo>
                    <a:pt x="260" y="463"/>
                  </a:lnTo>
                  <a:lnTo>
                    <a:pt x="246" y="448"/>
                  </a:lnTo>
                  <a:lnTo>
                    <a:pt x="238" y="426"/>
                  </a:lnTo>
                  <a:lnTo>
                    <a:pt x="235" y="399"/>
                  </a:lnTo>
                  <a:lnTo>
                    <a:pt x="235" y="161"/>
                  </a:lnTo>
                  <a:close/>
                  <a:moveTo>
                    <a:pt x="1322" y="156"/>
                  </a:moveTo>
                  <a:lnTo>
                    <a:pt x="1392" y="419"/>
                  </a:lnTo>
                  <a:lnTo>
                    <a:pt x="1462" y="161"/>
                  </a:lnTo>
                  <a:lnTo>
                    <a:pt x="1504" y="161"/>
                  </a:lnTo>
                  <a:lnTo>
                    <a:pt x="1397" y="518"/>
                  </a:lnTo>
                  <a:lnTo>
                    <a:pt x="1387" y="543"/>
                  </a:lnTo>
                  <a:lnTo>
                    <a:pt x="1376" y="563"/>
                  </a:lnTo>
                  <a:lnTo>
                    <a:pt x="1361" y="576"/>
                  </a:lnTo>
                  <a:lnTo>
                    <a:pt x="1342" y="584"/>
                  </a:lnTo>
                  <a:lnTo>
                    <a:pt x="1320" y="586"/>
                  </a:lnTo>
                  <a:lnTo>
                    <a:pt x="1314" y="586"/>
                  </a:lnTo>
                  <a:lnTo>
                    <a:pt x="1305" y="584"/>
                  </a:lnTo>
                  <a:lnTo>
                    <a:pt x="1297" y="548"/>
                  </a:lnTo>
                  <a:lnTo>
                    <a:pt x="1304" y="549"/>
                  </a:lnTo>
                  <a:lnTo>
                    <a:pt x="1317" y="549"/>
                  </a:lnTo>
                  <a:lnTo>
                    <a:pt x="1330" y="548"/>
                  </a:lnTo>
                  <a:lnTo>
                    <a:pt x="1342" y="541"/>
                  </a:lnTo>
                  <a:lnTo>
                    <a:pt x="1352" y="529"/>
                  </a:lnTo>
                  <a:lnTo>
                    <a:pt x="1361" y="511"/>
                  </a:lnTo>
                  <a:lnTo>
                    <a:pt x="1374" y="473"/>
                  </a:lnTo>
                  <a:lnTo>
                    <a:pt x="1280" y="164"/>
                  </a:lnTo>
                  <a:lnTo>
                    <a:pt x="1322" y="156"/>
                  </a:lnTo>
                  <a:close/>
                  <a:moveTo>
                    <a:pt x="2905" y="154"/>
                  </a:moveTo>
                  <a:lnTo>
                    <a:pt x="2933" y="157"/>
                  </a:lnTo>
                  <a:lnTo>
                    <a:pt x="2958" y="169"/>
                  </a:lnTo>
                  <a:lnTo>
                    <a:pt x="2980" y="187"/>
                  </a:lnTo>
                  <a:lnTo>
                    <a:pt x="2997" y="211"/>
                  </a:lnTo>
                  <a:lnTo>
                    <a:pt x="3010" y="241"/>
                  </a:lnTo>
                  <a:lnTo>
                    <a:pt x="3017" y="274"/>
                  </a:lnTo>
                  <a:lnTo>
                    <a:pt x="3020" y="314"/>
                  </a:lnTo>
                  <a:lnTo>
                    <a:pt x="3017" y="354"/>
                  </a:lnTo>
                  <a:lnTo>
                    <a:pt x="3010" y="388"/>
                  </a:lnTo>
                  <a:lnTo>
                    <a:pt x="2997" y="418"/>
                  </a:lnTo>
                  <a:lnTo>
                    <a:pt x="2980" y="441"/>
                  </a:lnTo>
                  <a:lnTo>
                    <a:pt x="2958" y="459"/>
                  </a:lnTo>
                  <a:lnTo>
                    <a:pt x="2933" y="471"/>
                  </a:lnTo>
                  <a:lnTo>
                    <a:pt x="2905" y="474"/>
                  </a:lnTo>
                  <a:lnTo>
                    <a:pt x="2877" y="471"/>
                  </a:lnTo>
                  <a:lnTo>
                    <a:pt x="2852" y="459"/>
                  </a:lnTo>
                  <a:lnTo>
                    <a:pt x="2830" y="443"/>
                  </a:lnTo>
                  <a:lnTo>
                    <a:pt x="2813" y="418"/>
                  </a:lnTo>
                  <a:lnTo>
                    <a:pt x="2802" y="389"/>
                  </a:lnTo>
                  <a:lnTo>
                    <a:pt x="2795" y="354"/>
                  </a:lnTo>
                  <a:lnTo>
                    <a:pt x="2792" y="316"/>
                  </a:lnTo>
                  <a:lnTo>
                    <a:pt x="2795" y="276"/>
                  </a:lnTo>
                  <a:lnTo>
                    <a:pt x="2802" y="241"/>
                  </a:lnTo>
                  <a:lnTo>
                    <a:pt x="2813" y="211"/>
                  </a:lnTo>
                  <a:lnTo>
                    <a:pt x="2830" y="187"/>
                  </a:lnTo>
                  <a:lnTo>
                    <a:pt x="2852" y="169"/>
                  </a:lnTo>
                  <a:lnTo>
                    <a:pt x="2877" y="157"/>
                  </a:lnTo>
                  <a:lnTo>
                    <a:pt x="2905" y="154"/>
                  </a:lnTo>
                  <a:close/>
                  <a:moveTo>
                    <a:pt x="2505" y="154"/>
                  </a:moveTo>
                  <a:lnTo>
                    <a:pt x="2533" y="156"/>
                  </a:lnTo>
                  <a:lnTo>
                    <a:pt x="2558" y="162"/>
                  </a:lnTo>
                  <a:lnTo>
                    <a:pt x="2578" y="172"/>
                  </a:lnTo>
                  <a:lnTo>
                    <a:pt x="2571" y="211"/>
                  </a:lnTo>
                  <a:lnTo>
                    <a:pt x="2551" y="201"/>
                  </a:lnTo>
                  <a:lnTo>
                    <a:pt x="2530" y="194"/>
                  </a:lnTo>
                  <a:lnTo>
                    <a:pt x="2505" y="191"/>
                  </a:lnTo>
                  <a:lnTo>
                    <a:pt x="2486" y="194"/>
                  </a:lnTo>
                  <a:lnTo>
                    <a:pt x="2473" y="202"/>
                  </a:lnTo>
                  <a:lnTo>
                    <a:pt x="2465" y="214"/>
                  </a:lnTo>
                  <a:lnTo>
                    <a:pt x="2461" y="231"/>
                  </a:lnTo>
                  <a:lnTo>
                    <a:pt x="2463" y="244"/>
                  </a:lnTo>
                  <a:lnTo>
                    <a:pt x="2468" y="256"/>
                  </a:lnTo>
                  <a:lnTo>
                    <a:pt x="2478" y="267"/>
                  </a:lnTo>
                  <a:lnTo>
                    <a:pt x="2495" y="279"/>
                  </a:lnTo>
                  <a:lnTo>
                    <a:pt x="2518" y="292"/>
                  </a:lnTo>
                  <a:lnTo>
                    <a:pt x="2546" y="309"/>
                  </a:lnTo>
                  <a:lnTo>
                    <a:pt x="2568" y="326"/>
                  </a:lnTo>
                  <a:lnTo>
                    <a:pt x="2581" y="344"/>
                  </a:lnTo>
                  <a:lnTo>
                    <a:pt x="2590" y="366"/>
                  </a:lnTo>
                  <a:lnTo>
                    <a:pt x="2593" y="389"/>
                  </a:lnTo>
                  <a:lnTo>
                    <a:pt x="2588" y="418"/>
                  </a:lnTo>
                  <a:lnTo>
                    <a:pt x="2576" y="441"/>
                  </a:lnTo>
                  <a:lnTo>
                    <a:pt x="2556" y="459"/>
                  </a:lnTo>
                  <a:lnTo>
                    <a:pt x="2531" y="471"/>
                  </a:lnTo>
                  <a:lnTo>
                    <a:pt x="2500" y="474"/>
                  </a:lnTo>
                  <a:lnTo>
                    <a:pt x="2468" y="471"/>
                  </a:lnTo>
                  <a:lnTo>
                    <a:pt x="2438" y="463"/>
                  </a:lnTo>
                  <a:lnTo>
                    <a:pt x="2413" y="449"/>
                  </a:lnTo>
                  <a:lnTo>
                    <a:pt x="2420" y="411"/>
                  </a:lnTo>
                  <a:lnTo>
                    <a:pt x="2446" y="426"/>
                  </a:lnTo>
                  <a:lnTo>
                    <a:pt x="2473" y="436"/>
                  </a:lnTo>
                  <a:lnTo>
                    <a:pt x="2501" y="439"/>
                  </a:lnTo>
                  <a:lnTo>
                    <a:pt x="2523" y="436"/>
                  </a:lnTo>
                  <a:lnTo>
                    <a:pt x="2540" y="426"/>
                  </a:lnTo>
                  <a:lnTo>
                    <a:pt x="2551" y="413"/>
                  </a:lnTo>
                  <a:lnTo>
                    <a:pt x="2555" y="393"/>
                  </a:lnTo>
                  <a:lnTo>
                    <a:pt x="2553" y="379"/>
                  </a:lnTo>
                  <a:lnTo>
                    <a:pt x="2548" y="366"/>
                  </a:lnTo>
                  <a:lnTo>
                    <a:pt x="2536" y="352"/>
                  </a:lnTo>
                  <a:lnTo>
                    <a:pt x="2521" y="341"/>
                  </a:lnTo>
                  <a:lnTo>
                    <a:pt x="2498" y="327"/>
                  </a:lnTo>
                  <a:lnTo>
                    <a:pt x="2470" y="311"/>
                  </a:lnTo>
                  <a:lnTo>
                    <a:pt x="2448" y="294"/>
                  </a:lnTo>
                  <a:lnTo>
                    <a:pt x="2433" y="276"/>
                  </a:lnTo>
                  <a:lnTo>
                    <a:pt x="2425" y="256"/>
                  </a:lnTo>
                  <a:lnTo>
                    <a:pt x="2421" y="232"/>
                  </a:lnTo>
                  <a:lnTo>
                    <a:pt x="2425" y="212"/>
                  </a:lnTo>
                  <a:lnTo>
                    <a:pt x="2431" y="194"/>
                  </a:lnTo>
                  <a:lnTo>
                    <a:pt x="2443" y="177"/>
                  </a:lnTo>
                  <a:lnTo>
                    <a:pt x="2460" y="166"/>
                  </a:lnTo>
                  <a:lnTo>
                    <a:pt x="2481" y="157"/>
                  </a:lnTo>
                  <a:lnTo>
                    <a:pt x="2505" y="154"/>
                  </a:lnTo>
                  <a:close/>
                  <a:moveTo>
                    <a:pt x="2159" y="154"/>
                  </a:moveTo>
                  <a:lnTo>
                    <a:pt x="2183" y="157"/>
                  </a:lnTo>
                  <a:lnTo>
                    <a:pt x="2203" y="166"/>
                  </a:lnTo>
                  <a:lnTo>
                    <a:pt x="2221" y="181"/>
                  </a:lnTo>
                  <a:lnTo>
                    <a:pt x="2238" y="202"/>
                  </a:lnTo>
                  <a:lnTo>
                    <a:pt x="2249" y="231"/>
                  </a:lnTo>
                  <a:lnTo>
                    <a:pt x="2256" y="266"/>
                  </a:lnTo>
                  <a:lnTo>
                    <a:pt x="2259" y="309"/>
                  </a:lnTo>
                  <a:lnTo>
                    <a:pt x="2256" y="349"/>
                  </a:lnTo>
                  <a:lnTo>
                    <a:pt x="2249" y="383"/>
                  </a:lnTo>
                  <a:lnTo>
                    <a:pt x="2238" y="411"/>
                  </a:lnTo>
                  <a:lnTo>
                    <a:pt x="2224" y="434"/>
                  </a:lnTo>
                  <a:lnTo>
                    <a:pt x="2206" y="451"/>
                  </a:lnTo>
                  <a:lnTo>
                    <a:pt x="2186" y="463"/>
                  </a:lnTo>
                  <a:lnTo>
                    <a:pt x="2164" y="471"/>
                  </a:lnTo>
                  <a:lnTo>
                    <a:pt x="2143" y="473"/>
                  </a:lnTo>
                  <a:lnTo>
                    <a:pt x="2113" y="469"/>
                  </a:lnTo>
                  <a:lnTo>
                    <a:pt x="2086" y="461"/>
                  </a:lnTo>
                  <a:lnTo>
                    <a:pt x="2086" y="581"/>
                  </a:lnTo>
                  <a:lnTo>
                    <a:pt x="2044" y="588"/>
                  </a:lnTo>
                  <a:lnTo>
                    <a:pt x="2044" y="161"/>
                  </a:lnTo>
                  <a:lnTo>
                    <a:pt x="2076" y="161"/>
                  </a:lnTo>
                  <a:lnTo>
                    <a:pt x="2081" y="199"/>
                  </a:lnTo>
                  <a:lnTo>
                    <a:pt x="2099" y="181"/>
                  </a:lnTo>
                  <a:lnTo>
                    <a:pt x="2118" y="166"/>
                  </a:lnTo>
                  <a:lnTo>
                    <a:pt x="2138" y="157"/>
                  </a:lnTo>
                  <a:lnTo>
                    <a:pt x="2159" y="154"/>
                  </a:lnTo>
                  <a:close/>
                  <a:moveTo>
                    <a:pt x="1879" y="154"/>
                  </a:moveTo>
                  <a:lnTo>
                    <a:pt x="1908" y="157"/>
                  </a:lnTo>
                  <a:lnTo>
                    <a:pt x="1933" y="169"/>
                  </a:lnTo>
                  <a:lnTo>
                    <a:pt x="1954" y="187"/>
                  </a:lnTo>
                  <a:lnTo>
                    <a:pt x="1971" y="211"/>
                  </a:lnTo>
                  <a:lnTo>
                    <a:pt x="1983" y="241"/>
                  </a:lnTo>
                  <a:lnTo>
                    <a:pt x="1989" y="274"/>
                  </a:lnTo>
                  <a:lnTo>
                    <a:pt x="1993" y="314"/>
                  </a:lnTo>
                  <a:lnTo>
                    <a:pt x="1989" y="354"/>
                  </a:lnTo>
                  <a:lnTo>
                    <a:pt x="1983" y="388"/>
                  </a:lnTo>
                  <a:lnTo>
                    <a:pt x="1969" y="418"/>
                  </a:lnTo>
                  <a:lnTo>
                    <a:pt x="1953" y="441"/>
                  </a:lnTo>
                  <a:lnTo>
                    <a:pt x="1931" y="459"/>
                  </a:lnTo>
                  <a:lnTo>
                    <a:pt x="1906" y="471"/>
                  </a:lnTo>
                  <a:lnTo>
                    <a:pt x="1878" y="474"/>
                  </a:lnTo>
                  <a:lnTo>
                    <a:pt x="1849" y="471"/>
                  </a:lnTo>
                  <a:lnTo>
                    <a:pt x="1824" y="459"/>
                  </a:lnTo>
                  <a:lnTo>
                    <a:pt x="1804" y="443"/>
                  </a:lnTo>
                  <a:lnTo>
                    <a:pt x="1787" y="418"/>
                  </a:lnTo>
                  <a:lnTo>
                    <a:pt x="1776" y="389"/>
                  </a:lnTo>
                  <a:lnTo>
                    <a:pt x="1769" y="354"/>
                  </a:lnTo>
                  <a:lnTo>
                    <a:pt x="1766" y="316"/>
                  </a:lnTo>
                  <a:lnTo>
                    <a:pt x="1769" y="276"/>
                  </a:lnTo>
                  <a:lnTo>
                    <a:pt x="1776" y="241"/>
                  </a:lnTo>
                  <a:lnTo>
                    <a:pt x="1787" y="211"/>
                  </a:lnTo>
                  <a:lnTo>
                    <a:pt x="1804" y="187"/>
                  </a:lnTo>
                  <a:lnTo>
                    <a:pt x="1826" y="169"/>
                  </a:lnTo>
                  <a:lnTo>
                    <a:pt x="1851" y="157"/>
                  </a:lnTo>
                  <a:lnTo>
                    <a:pt x="1879" y="154"/>
                  </a:lnTo>
                  <a:close/>
                  <a:moveTo>
                    <a:pt x="1040" y="154"/>
                  </a:moveTo>
                  <a:lnTo>
                    <a:pt x="1065" y="157"/>
                  </a:lnTo>
                  <a:lnTo>
                    <a:pt x="1085" y="166"/>
                  </a:lnTo>
                  <a:lnTo>
                    <a:pt x="1100" y="182"/>
                  </a:lnTo>
                  <a:lnTo>
                    <a:pt x="1109" y="202"/>
                  </a:lnTo>
                  <a:lnTo>
                    <a:pt x="1112" y="229"/>
                  </a:lnTo>
                  <a:lnTo>
                    <a:pt x="1112" y="469"/>
                  </a:lnTo>
                  <a:lnTo>
                    <a:pt x="1070" y="469"/>
                  </a:lnTo>
                  <a:lnTo>
                    <a:pt x="1070" y="237"/>
                  </a:lnTo>
                  <a:lnTo>
                    <a:pt x="1069" y="217"/>
                  </a:lnTo>
                  <a:lnTo>
                    <a:pt x="1060" y="204"/>
                  </a:lnTo>
                  <a:lnTo>
                    <a:pt x="1049" y="194"/>
                  </a:lnTo>
                  <a:lnTo>
                    <a:pt x="1032" y="191"/>
                  </a:lnTo>
                  <a:lnTo>
                    <a:pt x="1015" y="194"/>
                  </a:lnTo>
                  <a:lnTo>
                    <a:pt x="997" y="202"/>
                  </a:lnTo>
                  <a:lnTo>
                    <a:pt x="979" y="216"/>
                  </a:lnTo>
                  <a:lnTo>
                    <a:pt x="959" y="234"/>
                  </a:lnTo>
                  <a:lnTo>
                    <a:pt x="959" y="469"/>
                  </a:lnTo>
                  <a:lnTo>
                    <a:pt x="917" y="469"/>
                  </a:lnTo>
                  <a:lnTo>
                    <a:pt x="917" y="161"/>
                  </a:lnTo>
                  <a:lnTo>
                    <a:pt x="949" y="161"/>
                  </a:lnTo>
                  <a:lnTo>
                    <a:pt x="955" y="199"/>
                  </a:lnTo>
                  <a:lnTo>
                    <a:pt x="975" y="181"/>
                  </a:lnTo>
                  <a:lnTo>
                    <a:pt x="997" y="166"/>
                  </a:lnTo>
                  <a:lnTo>
                    <a:pt x="1019" y="157"/>
                  </a:lnTo>
                  <a:lnTo>
                    <a:pt x="1040" y="154"/>
                  </a:lnTo>
                  <a:close/>
                  <a:moveTo>
                    <a:pt x="613" y="154"/>
                  </a:moveTo>
                  <a:lnTo>
                    <a:pt x="620" y="196"/>
                  </a:lnTo>
                  <a:lnTo>
                    <a:pt x="593" y="202"/>
                  </a:lnTo>
                  <a:lnTo>
                    <a:pt x="570" y="214"/>
                  </a:lnTo>
                  <a:lnTo>
                    <a:pt x="550" y="231"/>
                  </a:lnTo>
                  <a:lnTo>
                    <a:pt x="535" y="251"/>
                  </a:lnTo>
                  <a:lnTo>
                    <a:pt x="535" y="469"/>
                  </a:lnTo>
                  <a:lnTo>
                    <a:pt x="493" y="469"/>
                  </a:lnTo>
                  <a:lnTo>
                    <a:pt x="493" y="161"/>
                  </a:lnTo>
                  <a:lnTo>
                    <a:pt x="523" y="161"/>
                  </a:lnTo>
                  <a:lnTo>
                    <a:pt x="532" y="207"/>
                  </a:lnTo>
                  <a:lnTo>
                    <a:pt x="547" y="189"/>
                  </a:lnTo>
                  <a:lnTo>
                    <a:pt x="565" y="172"/>
                  </a:lnTo>
                  <a:lnTo>
                    <a:pt x="587" y="161"/>
                  </a:lnTo>
                  <a:lnTo>
                    <a:pt x="613" y="154"/>
                  </a:lnTo>
                  <a:close/>
                  <a:moveTo>
                    <a:pt x="2698" y="47"/>
                  </a:moveTo>
                  <a:lnTo>
                    <a:pt x="2698" y="161"/>
                  </a:lnTo>
                  <a:lnTo>
                    <a:pt x="2755" y="161"/>
                  </a:lnTo>
                  <a:lnTo>
                    <a:pt x="2762" y="196"/>
                  </a:lnTo>
                  <a:lnTo>
                    <a:pt x="2698" y="196"/>
                  </a:lnTo>
                  <a:lnTo>
                    <a:pt x="2698" y="399"/>
                  </a:lnTo>
                  <a:lnTo>
                    <a:pt x="2700" y="416"/>
                  </a:lnTo>
                  <a:lnTo>
                    <a:pt x="2706" y="428"/>
                  </a:lnTo>
                  <a:lnTo>
                    <a:pt x="2718" y="436"/>
                  </a:lnTo>
                  <a:lnTo>
                    <a:pt x="2737" y="438"/>
                  </a:lnTo>
                  <a:lnTo>
                    <a:pt x="2745" y="438"/>
                  </a:lnTo>
                  <a:lnTo>
                    <a:pt x="2758" y="434"/>
                  </a:lnTo>
                  <a:lnTo>
                    <a:pt x="2765" y="469"/>
                  </a:lnTo>
                  <a:lnTo>
                    <a:pt x="2750" y="471"/>
                  </a:lnTo>
                  <a:lnTo>
                    <a:pt x="2730" y="473"/>
                  </a:lnTo>
                  <a:lnTo>
                    <a:pt x="2710" y="471"/>
                  </a:lnTo>
                  <a:lnTo>
                    <a:pt x="2691" y="466"/>
                  </a:lnTo>
                  <a:lnTo>
                    <a:pt x="2678" y="458"/>
                  </a:lnTo>
                  <a:lnTo>
                    <a:pt x="2666" y="446"/>
                  </a:lnTo>
                  <a:lnTo>
                    <a:pt x="2660" y="428"/>
                  </a:lnTo>
                  <a:lnTo>
                    <a:pt x="2658" y="404"/>
                  </a:lnTo>
                  <a:lnTo>
                    <a:pt x="2658" y="196"/>
                  </a:lnTo>
                  <a:lnTo>
                    <a:pt x="2616" y="196"/>
                  </a:lnTo>
                  <a:lnTo>
                    <a:pt x="2616" y="161"/>
                  </a:lnTo>
                  <a:lnTo>
                    <a:pt x="2658" y="161"/>
                  </a:lnTo>
                  <a:lnTo>
                    <a:pt x="2658" y="54"/>
                  </a:lnTo>
                  <a:lnTo>
                    <a:pt x="2698" y="47"/>
                  </a:lnTo>
                  <a:close/>
                  <a:moveTo>
                    <a:pt x="2338" y="32"/>
                  </a:moveTo>
                  <a:lnTo>
                    <a:pt x="2350" y="35"/>
                  </a:lnTo>
                  <a:lnTo>
                    <a:pt x="2358" y="42"/>
                  </a:lnTo>
                  <a:lnTo>
                    <a:pt x="2365" y="50"/>
                  </a:lnTo>
                  <a:lnTo>
                    <a:pt x="2366" y="62"/>
                  </a:lnTo>
                  <a:lnTo>
                    <a:pt x="2363" y="77"/>
                  </a:lnTo>
                  <a:lnTo>
                    <a:pt x="2353" y="89"/>
                  </a:lnTo>
                  <a:lnTo>
                    <a:pt x="2338" y="92"/>
                  </a:lnTo>
                  <a:lnTo>
                    <a:pt x="2325" y="89"/>
                  </a:lnTo>
                  <a:lnTo>
                    <a:pt x="2313" y="77"/>
                  </a:lnTo>
                  <a:lnTo>
                    <a:pt x="2310" y="62"/>
                  </a:lnTo>
                  <a:lnTo>
                    <a:pt x="2313" y="47"/>
                  </a:lnTo>
                  <a:lnTo>
                    <a:pt x="2325" y="37"/>
                  </a:lnTo>
                  <a:lnTo>
                    <a:pt x="2338" y="32"/>
                  </a:lnTo>
                  <a:close/>
                  <a:moveTo>
                    <a:pt x="1687" y="32"/>
                  </a:moveTo>
                  <a:lnTo>
                    <a:pt x="1699" y="35"/>
                  </a:lnTo>
                  <a:lnTo>
                    <a:pt x="1707" y="42"/>
                  </a:lnTo>
                  <a:lnTo>
                    <a:pt x="1714" y="50"/>
                  </a:lnTo>
                  <a:lnTo>
                    <a:pt x="1716" y="62"/>
                  </a:lnTo>
                  <a:lnTo>
                    <a:pt x="1712" y="77"/>
                  </a:lnTo>
                  <a:lnTo>
                    <a:pt x="1702" y="89"/>
                  </a:lnTo>
                  <a:lnTo>
                    <a:pt x="1687" y="92"/>
                  </a:lnTo>
                  <a:lnTo>
                    <a:pt x="1674" y="89"/>
                  </a:lnTo>
                  <a:lnTo>
                    <a:pt x="1662" y="77"/>
                  </a:lnTo>
                  <a:lnTo>
                    <a:pt x="1659" y="62"/>
                  </a:lnTo>
                  <a:lnTo>
                    <a:pt x="1662" y="47"/>
                  </a:lnTo>
                  <a:lnTo>
                    <a:pt x="1674" y="37"/>
                  </a:lnTo>
                  <a:lnTo>
                    <a:pt x="1687" y="32"/>
                  </a:lnTo>
                  <a:close/>
                  <a:moveTo>
                    <a:pt x="0" y="19"/>
                  </a:moveTo>
                  <a:lnTo>
                    <a:pt x="250" y="19"/>
                  </a:lnTo>
                  <a:lnTo>
                    <a:pt x="256" y="57"/>
                  </a:lnTo>
                  <a:lnTo>
                    <a:pt x="148" y="57"/>
                  </a:lnTo>
                  <a:lnTo>
                    <a:pt x="148" y="469"/>
                  </a:lnTo>
                  <a:lnTo>
                    <a:pt x="105" y="469"/>
                  </a:lnTo>
                  <a:lnTo>
                    <a:pt x="105" y="57"/>
                  </a:lnTo>
                  <a:lnTo>
                    <a:pt x="0" y="57"/>
                  </a:lnTo>
                  <a:lnTo>
                    <a:pt x="0" y="19"/>
                  </a:lnTo>
                  <a:close/>
                  <a:moveTo>
                    <a:pt x="1592" y="0"/>
                  </a:moveTo>
                  <a:lnTo>
                    <a:pt x="1592" y="469"/>
                  </a:lnTo>
                  <a:lnTo>
                    <a:pt x="1551" y="469"/>
                  </a:lnTo>
                  <a:lnTo>
                    <a:pt x="1551" y="9"/>
                  </a:lnTo>
                  <a:lnTo>
                    <a:pt x="1592" y="0"/>
                  </a:lnTo>
                  <a:close/>
                </a:path>
              </a:pathLst>
            </a:custGeom>
            <a:solidFill>
              <a:srgbClr val="0000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i-FI" dirty="0">
                <a:latin typeface="Garamond" panose="02020404030301010803" pitchFamily="18" charset="0"/>
              </a:endParaRPr>
            </a:p>
          </p:txBody>
        </p:sp>
        <p:sp>
          <p:nvSpPr>
            <p:cNvPr id="8" name="Freeform 22"/>
            <p:cNvSpPr>
              <a:spLocks noEditPoints="1"/>
            </p:cNvSpPr>
            <p:nvPr/>
          </p:nvSpPr>
          <p:spPr bwMode="auto">
            <a:xfrm>
              <a:off x="1474" y="1440"/>
              <a:ext cx="665" cy="794"/>
            </a:xfrm>
            <a:custGeom>
              <a:avLst/>
              <a:gdLst>
                <a:gd name="T0" fmla="*/ 386 w 1331"/>
                <a:gd name="T1" fmla="*/ 513 h 1587"/>
                <a:gd name="T2" fmla="*/ 279 w 1331"/>
                <a:gd name="T3" fmla="*/ 513 h 1587"/>
                <a:gd name="T4" fmla="*/ 232 w 1331"/>
                <a:gd name="T5" fmla="*/ 503 h 1587"/>
                <a:gd name="T6" fmla="*/ 516 w 1331"/>
                <a:gd name="T7" fmla="*/ 584 h 1587"/>
                <a:gd name="T8" fmla="*/ 206 w 1331"/>
                <a:gd name="T9" fmla="*/ 485 h 1587"/>
                <a:gd name="T10" fmla="*/ 145 w 1331"/>
                <a:gd name="T11" fmla="*/ 577 h 1587"/>
                <a:gd name="T12" fmla="*/ 190 w 1331"/>
                <a:gd name="T13" fmla="*/ 463 h 1587"/>
                <a:gd name="T14" fmla="*/ 595 w 1331"/>
                <a:gd name="T15" fmla="*/ 507 h 1587"/>
                <a:gd name="T16" fmla="*/ 182 w 1331"/>
                <a:gd name="T17" fmla="*/ 443 h 1587"/>
                <a:gd name="T18" fmla="*/ 621 w 1331"/>
                <a:gd name="T19" fmla="*/ 458 h 1587"/>
                <a:gd name="T20" fmla="*/ 166 w 1331"/>
                <a:gd name="T21" fmla="*/ 415 h 1587"/>
                <a:gd name="T22" fmla="*/ 646 w 1331"/>
                <a:gd name="T23" fmla="*/ 416 h 1587"/>
                <a:gd name="T24" fmla="*/ 38 w 1331"/>
                <a:gd name="T25" fmla="*/ 452 h 1587"/>
                <a:gd name="T26" fmla="*/ 645 w 1331"/>
                <a:gd name="T27" fmla="*/ 398 h 1587"/>
                <a:gd name="T28" fmla="*/ 6 w 1331"/>
                <a:gd name="T29" fmla="*/ 381 h 1587"/>
                <a:gd name="T30" fmla="*/ 509 w 1331"/>
                <a:gd name="T31" fmla="*/ 332 h 1587"/>
                <a:gd name="T32" fmla="*/ 1 w 1331"/>
                <a:gd name="T33" fmla="*/ 295 h 1587"/>
                <a:gd name="T34" fmla="*/ 501 w 1331"/>
                <a:gd name="T35" fmla="*/ 297 h 1587"/>
                <a:gd name="T36" fmla="*/ 6 w 1331"/>
                <a:gd name="T37" fmla="*/ 248 h 1587"/>
                <a:gd name="T38" fmla="*/ 508 w 1331"/>
                <a:gd name="T39" fmla="*/ 281 h 1587"/>
                <a:gd name="T40" fmla="*/ 157 w 1331"/>
                <a:gd name="T41" fmla="*/ 283 h 1587"/>
                <a:gd name="T42" fmla="*/ 606 w 1331"/>
                <a:gd name="T43" fmla="*/ 138 h 1587"/>
                <a:gd name="T44" fmla="*/ 64 w 1331"/>
                <a:gd name="T45" fmla="*/ 117 h 1587"/>
                <a:gd name="T46" fmla="*/ 483 w 1331"/>
                <a:gd name="T47" fmla="*/ 221 h 1587"/>
                <a:gd name="T48" fmla="*/ 181 w 1331"/>
                <a:gd name="T49" fmla="*/ 228 h 1587"/>
                <a:gd name="T50" fmla="*/ 371 w 1331"/>
                <a:gd name="T51" fmla="*/ 104 h 1587"/>
                <a:gd name="T52" fmla="*/ 355 w 1331"/>
                <a:gd name="T53" fmla="*/ 170 h 1587"/>
                <a:gd name="T54" fmla="*/ 389 w 1331"/>
                <a:gd name="T55" fmla="*/ 144 h 1587"/>
                <a:gd name="T56" fmla="*/ 320 w 1331"/>
                <a:gd name="T57" fmla="*/ 121 h 1587"/>
                <a:gd name="T58" fmla="*/ 296 w 1331"/>
                <a:gd name="T59" fmla="*/ 50 h 1587"/>
                <a:gd name="T60" fmla="*/ 193 w 1331"/>
                <a:gd name="T61" fmla="*/ 19 h 1587"/>
                <a:gd name="T62" fmla="*/ 238 w 1331"/>
                <a:gd name="T63" fmla="*/ 249 h 1587"/>
                <a:gd name="T64" fmla="*/ 219 w 1331"/>
                <a:gd name="T65" fmla="*/ 418 h 1587"/>
                <a:gd name="T66" fmla="*/ 310 w 1331"/>
                <a:gd name="T67" fmla="*/ 409 h 1587"/>
                <a:gd name="T68" fmla="*/ 270 w 1331"/>
                <a:gd name="T69" fmla="*/ 251 h 1587"/>
                <a:gd name="T70" fmla="*/ 386 w 1331"/>
                <a:gd name="T71" fmla="*/ 214 h 1587"/>
                <a:gd name="T72" fmla="*/ 360 w 1331"/>
                <a:gd name="T73" fmla="*/ 287 h 1587"/>
                <a:gd name="T74" fmla="*/ 393 w 1331"/>
                <a:gd name="T75" fmla="*/ 473 h 1587"/>
                <a:gd name="T76" fmla="*/ 438 w 1331"/>
                <a:gd name="T77" fmla="*/ 280 h 1587"/>
                <a:gd name="T78" fmla="*/ 448 w 1331"/>
                <a:gd name="T79" fmla="*/ 120 h 1587"/>
                <a:gd name="T80" fmla="*/ 463 w 1331"/>
                <a:gd name="T81" fmla="*/ 203 h 1587"/>
                <a:gd name="T82" fmla="*/ 477 w 1331"/>
                <a:gd name="T83" fmla="*/ 230 h 1587"/>
                <a:gd name="T84" fmla="*/ 499 w 1331"/>
                <a:gd name="T85" fmla="*/ 277 h 1587"/>
                <a:gd name="T86" fmla="*/ 488 w 1331"/>
                <a:gd name="T87" fmla="*/ 347 h 1587"/>
                <a:gd name="T88" fmla="*/ 489 w 1331"/>
                <a:gd name="T89" fmla="*/ 407 h 1587"/>
                <a:gd name="T90" fmla="*/ 464 w 1331"/>
                <a:gd name="T91" fmla="*/ 445 h 1587"/>
                <a:gd name="T92" fmla="*/ 430 w 1331"/>
                <a:gd name="T93" fmla="*/ 481 h 1587"/>
                <a:gd name="T94" fmla="*/ 360 w 1331"/>
                <a:gd name="T95" fmla="*/ 504 h 1587"/>
                <a:gd name="T96" fmla="*/ 347 w 1331"/>
                <a:gd name="T97" fmla="*/ 708 h 1587"/>
                <a:gd name="T98" fmla="*/ 321 w 1331"/>
                <a:gd name="T99" fmla="*/ 757 h 1587"/>
                <a:gd name="T100" fmla="*/ 318 w 1331"/>
                <a:gd name="T101" fmla="*/ 634 h 1587"/>
                <a:gd name="T102" fmla="*/ 268 w 1331"/>
                <a:gd name="T103" fmla="*/ 509 h 1587"/>
                <a:gd name="T104" fmla="*/ 224 w 1331"/>
                <a:gd name="T105" fmla="*/ 481 h 1587"/>
                <a:gd name="T106" fmla="*/ 189 w 1331"/>
                <a:gd name="T107" fmla="*/ 438 h 1587"/>
                <a:gd name="T108" fmla="*/ 166 w 1331"/>
                <a:gd name="T109" fmla="*/ 378 h 1587"/>
                <a:gd name="T110" fmla="*/ 167 w 1331"/>
                <a:gd name="T111" fmla="*/ 307 h 1587"/>
                <a:gd name="T112" fmla="*/ 191 w 1331"/>
                <a:gd name="T113" fmla="*/ 254 h 1587"/>
                <a:gd name="T114" fmla="*/ 210 w 1331"/>
                <a:gd name="T115" fmla="*/ 208 h 1587"/>
                <a:gd name="T116" fmla="*/ 184 w 1331"/>
                <a:gd name="T117" fmla="*/ 18 h 1587"/>
                <a:gd name="T118" fmla="*/ 305 w 1331"/>
                <a:gd name="T119" fmla="*/ 193 h 1587"/>
                <a:gd name="T120" fmla="*/ 285 w 1331"/>
                <a:gd name="T121" fmla="*/ 116 h 15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31" h="1587">
                  <a:moveTo>
                    <a:pt x="772" y="1025"/>
                  </a:moveTo>
                  <a:lnTo>
                    <a:pt x="792" y="1035"/>
                  </a:lnTo>
                  <a:lnTo>
                    <a:pt x="812" y="1038"/>
                  </a:lnTo>
                  <a:lnTo>
                    <a:pt x="814" y="1038"/>
                  </a:lnTo>
                  <a:lnTo>
                    <a:pt x="817" y="1036"/>
                  </a:lnTo>
                  <a:lnTo>
                    <a:pt x="819" y="1036"/>
                  </a:lnTo>
                  <a:lnTo>
                    <a:pt x="857" y="1225"/>
                  </a:lnTo>
                  <a:lnTo>
                    <a:pt x="849" y="1235"/>
                  </a:lnTo>
                  <a:lnTo>
                    <a:pt x="836" y="1242"/>
                  </a:lnTo>
                  <a:lnTo>
                    <a:pt x="821" y="1245"/>
                  </a:lnTo>
                  <a:lnTo>
                    <a:pt x="799" y="1243"/>
                  </a:lnTo>
                  <a:lnTo>
                    <a:pt x="782" y="1237"/>
                  </a:lnTo>
                  <a:lnTo>
                    <a:pt x="772" y="1025"/>
                  </a:lnTo>
                  <a:close/>
                  <a:moveTo>
                    <a:pt x="559" y="1025"/>
                  </a:moveTo>
                  <a:lnTo>
                    <a:pt x="549" y="1237"/>
                  </a:lnTo>
                  <a:lnTo>
                    <a:pt x="532" y="1243"/>
                  </a:lnTo>
                  <a:lnTo>
                    <a:pt x="510" y="1245"/>
                  </a:lnTo>
                  <a:lnTo>
                    <a:pt x="495" y="1242"/>
                  </a:lnTo>
                  <a:lnTo>
                    <a:pt x="482" y="1235"/>
                  </a:lnTo>
                  <a:lnTo>
                    <a:pt x="472" y="1225"/>
                  </a:lnTo>
                  <a:lnTo>
                    <a:pt x="512" y="1036"/>
                  </a:lnTo>
                  <a:lnTo>
                    <a:pt x="514" y="1036"/>
                  </a:lnTo>
                  <a:lnTo>
                    <a:pt x="517" y="1038"/>
                  </a:lnTo>
                  <a:lnTo>
                    <a:pt x="519" y="1038"/>
                  </a:lnTo>
                  <a:lnTo>
                    <a:pt x="539" y="1035"/>
                  </a:lnTo>
                  <a:lnTo>
                    <a:pt x="559" y="1025"/>
                  </a:lnTo>
                  <a:close/>
                  <a:moveTo>
                    <a:pt x="867" y="1006"/>
                  </a:moveTo>
                  <a:lnTo>
                    <a:pt x="952" y="1203"/>
                  </a:lnTo>
                  <a:lnTo>
                    <a:pt x="941" y="1217"/>
                  </a:lnTo>
                  <a:lnTo>
                    <a:pt x="926" y="1227"/>
                  </a:lnTo>
                  <a:lnTo>
                    <a:pt x="907" y="1232"/>
                  </a:lnTo>
                  <a:lnTo>
                    <a:pt x="891" y="1232"/>
                  </a:lnTo>
                  <a:lnTo>
                    <a:pt x="876" y="1227"/>
                  </a:lnTo>
                  <a:lnTo>
                    <a:pt x="836" y="1033"/>
                  </a:lnTo>
                  <a:lnTo>
                    <a:pt x="842" y="1030"/>
                  </a:lnTo>
                  <a:lnTo>
                    <a:pt x="851" y="1025"/>
                  </a:lnTo>
                  <a:lnTo>
                    <a:pt x="857" y="1020"/>
                  </a:lnTo>
                  <a:lnTo>
                    <a:pt x="867" y="1006"/>
                  </a:lnTo>
                  <a:close/>
                  <a:moveTo>
                    <a:pt x="464" y="1006"/>
                  </a:moveTo>
                  <a:lnTo>
                    <a:pt x="474" y="1020"/>
                  </a:lnTo>
                  <a:lnTo>
                    <a:pt x="487" y="1030"/>
                  </a:lnTo>
                  <a:lnTo>
                    <a:pt x="495" y="1033"/>
                  </a:lnTo>
                  <a:lnTo>
                    <a:pt x="455" y="1227"/>
                  </a:lnTo>
                  <a:lnTo>
                    <a:pt x="440" y="1232"/>
                  </a:lnTo>
                  <a:lnTo>
                    <a:pt x="424" y="1232"/>
                  </a:lnTo>
                  <a:lnTo>
                    <a:pt x="405" y="1227"/>
                  </a:lnTo>
                  <a:lnTo>
                    <a:pt x="389" y="1217"/>
                  </a:lnTo>
                  <a:lnTo>
                    <a:pt x="379" y="1203"/>
                  </a:lnTo>
                  <a:lnTo>
                    <a:pt x="464" y="1006"/>
                  </a:lnTo>
                  <a:close/>
                  <a:moveTo>
                    <a:pt x="919" y="970"/>
                  </a:moveTo>
                  <a:lnTo>
                    <a:pt x="1041" y="1153"/>
                  </a:lnTo>
                  <a:lnTo>
                    <a:pt x="1032" y="1168"/>
                  </a:lnTo>
                  <a:lnTo>
                    <a:pt x="1019" y="1180"/>
                  </a:lnTo>
                  <a:lnTo>
                    <a:pt x="1001" y="1190"/>
                  </a:lnTo>
                  <a:lnTo>
                    <a:pt x="984" y="1195"/>
                  </a:lnTo>
                  <a:lnTo>
                    <a:pt x="966" y="1193"/>
                  </a:lnTo>
                  <a:lnTo>
                    <a:pt x="876" y="986"/>
                  </a:lnTo>
                  <a:lnTo>
                    <a:pt x="874" y="985"/>
                  </a:lnTo>
                  <a:lnTo>
                    <a:pt x="876" y="983"/>
                  </a:lnTo>
                  <a:lnTo>
                    <a:pt x="876" y="976"/>
                  </a:lnTo>
                  <a:lnTo>
                    <a:pt x="879" y="978"/>
                  </a:lnTo>
                  <a:lnTo>
                    <a:pt x="887" y="978"/>
                  </a:lnTo>
                  <a:lnTo>
                    <a:pt x="902" y="976"/>
                  </a:lnTo>
                  <a:lnTo>
                    <a:pt x="919" y="970"/>
                  </a:lnTo>
                  <a:close/>
                  <a:moveTo>
                    <a:pt x="412" y="970"/>
                  </a:moveTo>
                  <a:lnTo>
                    <a:pt x="427" y="976"/>
                  </a:lnTo>
                  <a:lnTo>
                    <a:pt x="444" y="978"/>
                  </a:lnTo>
                  <a:lnTo>
                    <a:pt x="452" y="978"/>
                  </a:lnTo>
                  <a:lnTo>
                    <a:pt x="455" y="976"/>
                  </a:lnTo>
                  <a:lnTo>
                    <a:pt x="455" y="983"/>
                  </a:lnTo>
                  <a:lnTo>
                    <a:pt x="457" y="985"/>
                  </a:lnTo>
                  <a:lnTo>
                    <a:pt x="455" y="986"/>
                  </a:lnTo>
                  <a:lnTo>
                    <a:pt x="365" y="1193"/>
                  </a:lnTo>
                  <a:lnTo>
                    <a:pt x="347" y="1195"/>
                  </a:lnTo>
                  <a:lnTo>
                    <a:pt x="330" y="1190"/>
                  </a:lnTo>
                  <a:lnTo>
                    <a:pt x="312" y="1180"/>
                  </a:lnTo>
                  <a:lnTo>
                    <a:pt x="299" y="1168"/>
                  </a:lnTo>
                  <a:lnTo>
                    <a:pt x="290" y="1153"/>
                  </a:lnTo>
                  <a:lnTo>
                    <a:pt x="412" y="970"/>
                  </a:lnTo>
                  <a:close/>
                  <a:moveTo>
                    <a:pt x="951" y="925"/>
                  </a:moveTo>
                  <a:lnTo>
                    <a:pt x="1121" y="1093"/>
                  </a:lnTo>
                  <a:lnTo>
                    <a:pt x="1114" y="1108"/>
                  </a:lnTo>
                  <a:lnTo>
                    <a:pt x="1104" y="1123"/>
                  </a:lnTo>
                  <a:lnTo>
                    <a:pt x="1087" y="1135"/>
                  </a:lnTo>
                  <a:lnTo>
                    <a:pt x="1071" y="1142"/>
                  </a:lnTo>
                  <a:lnTo>
                    <a:pt x="1054" y="1143"/>
                  </a:lnTo>
                  <a:lnTo>
                    <a:pt x="931" y="960"/>
                  </a:lnTo>
                  <a:lnTo>
                    <a:pt x="937" y="953"/>
                  </a:lnTo>
                  <a:lnTo>
                    <a:pt x="946" y="940"/>
                  </a:lnTo>
                  <a:lnTo>
                    <a:pt x="951" y="925"/>
                  </a:lnTo>
                  <a:close/>
                  <a:moveTo>
                    <a:pt x="380" y="925"/>
                  </a:moveTo>
                  <a:lnTo>
                    <a:pt x="385" y="940"/>
                  </a:lnTo>
                  <a:lnTo>
                    <a:pt x="394" y="953"/>
                  </a:lnTo>
                  <a:lnTo>
                    <a:pt x="395" y="956"/>
                  </a:lnTo>
                  <a:lnTo>
                    <a:pt x="399" y="960"/>
                  </a:lnTo>
                  <a:lnTo>
                    <a:pt x="277" y="1143"/>
                  </a:lnTo>
                  <a:lnTo>
                    <a:pt x="260" y="1142"/>
                  </a:lnTo>
                  <a:lnTo>
                    <a:pt x="244" y="1135"/>
                  </a:lnTo>
                  <a:lnTo>
                    <a:pt x="227" y="1123"/>
                  </a:lnTo>
                  <a:lnTo>
                    <a:pt x="215" y="1108"/>
                  </a:lnTo>
                  <a:lnTo>
                    <a:pt x="210" y="1093"/>
                  </a:lnTo>
                  <a:lnTo>
                    <a:pt x="380" y="925"/>
                  </a:lnTo>
                  <a:close/>
                  <a:moveTo>
                    <a:pt x="982" y="873"/>
                  </a:moveTo>
                  <a:lnTo>
                    <a:pt x="1191" y="1013"/>
                  </a:lnTo>
                  <a:lnTo>
                    <a:pt x="1188" y="1031"/>
                  </a:lnTo>
                  <a:lnTo>
                    <a:pt x="1181" y="1050"/>
                  </a:lnTo>
                  <a:lnTo>
                    <a:pt x="1168" y="1066"/>
                  </a:lnTo>
                  <a:lnTo>
                    <a:pt x="1151" y="1076"/>
                  </a:lnTo>
                  <a:lnTo>
                    <a:pt x="1132" y="1081"/>
                  </a:lnTo>
                  <a:lnTo>
                    <a:pt x="951" y="901"/>
                  </a:lnTo>
                  <a:lnTo>
                    <a:pt x="949" y="898"/>
                  </a:lnTo>
                  <a:lnTo>
                    <a:pt x="949" y="896"/>
                  </a:lnTo>
                  <a:lnTo>
                    <a:pt x="947" y="893"/>
                  </a:lnTo>
                  <a:lnTo>
                    <a:pt x="966" y="886"/>
                  </a:lnTo>
                  <a:lnTo>
                    <a:pt x="982" y="873"/>
                  </a:lnTo>
                  <a:close/>
                  <a:moveTo>
                    <a:pt x="349" y="873"/>
                  </a:moveTo>
                  <a:lnTo>
                    <a:pt x="365" y="886"/>
                  </a:lnTo>
                  <a:lnTo>
                    <a:pt x="382" y="893"/>
                  </a:lnTo>
                  <a:lnTo>
                    <a:pt x="382" y="896"/>
                  </a:lnTo>
                  <a:lnTo>
                    <a:pt x="380" y="898"/>
                  </a:lnTo>
                  <a:lnTo>
                    <a:pt x="380" y="901"/>
                  </a:lnTo>
                  <a:lnTo>
                    <a:pt x="198" y="1081"/>
                  </a:lnTo>
                  <a:lnTo>
                    <a:pt x="180" y="1076"/>
                  </a:lnTo>
                  <a:lnTo>
                    <a:pt x="163" y="1066"/>
                  </a:lnTo>
                  <a:lnTo>
                    <a:pt x="150" y="1050"/>
                  </a:lnTo>
                  <a:lnTo>
                    <a:pt x="142" y="1031"/>
                  </a:lnTo>
                  <a:lnTo>
                    <a:pt x="140" y="1013"/>
                  </a:lnTo>
                  <a:lnTo>
                    <a:pt x="349" y="873"/>
                  </a:lnTo>
                  <a:close/>
                  <a:moveTo>
                    <a:pt x="996" y="810"/>
                  </a:moveTo>
                  <a:lnTo>
                    <a:pt x="1243" y="915"/>
                  </a:lnTo>
                  <a:lnTo>
                    <a:pt x="1246" y="930"/>
                  </a:lnTo>
                  <a:lnTo>
                    <a:pt x="1244" y="946"/>
                  </a:lnTo>
                  <a:lnTo>
                    <a:pt x="1239" y="965"/>
                  </a:lnTo>
                  <a:lnTo>
                    <a:pt x="1229" y="981"/>
                  </a:lnTo>
                  <a:lnTo>
                    <a:pt x="1216" y="993"/>
                  </a:lnTo>
                  <a:lnTo>
                    <a:pt x="1199" y="1000"/>
                  </a:lnTo>
                  <a:lnTo>
                    <a:pt x="991" y="860"/>
                  </a:lnTo>
                  <a:lnTo>
                    <a:pt x="992" y="860"/>
                  </a:lnTo>
                  <a:lnTo>
                    <a:pt x="997" y="845"/>
                  </a:lnTo>
                  <a:lnTo>
                    <a:pt x="999" y="830"/>
                  </a:lnTo>
                  <a:lnTo>
                    <a:pt x="996" y="810"/>
                  </a:lnTo>
                  <a:close/>
                  <a:moveTo>
                    <a:pt x="335" y="810"/>
                  </a:moveTo>
                  <a:lnTo>
                    <a:pt x="332" y="830"/>
                  </a:lnTo>
                  <a:lnTo>
                    <a:pt x="334" y="845"/>
                  </a:lnTo>
                  <a:lnTo>
                    <a:pt x="339" y="860"/>
                  </a:lnTo>
                  <a:lnTo>
                    <a:pt x="132" y="1000"/>
                  </a:lnTo>
                  <a:lnTo>
                    <a:pt x="115" y="993"/>
                  </a:lnTo>
                  <a:lnTo>
                    <a:pt x="102" y="981"/>
                  </a:lnTo>
                  <a:lnTo>
                    <a:pt x="92" y="965"/>
                  </a:lnTo>
                  <a:lnTo>
                    <a:pt x="87" y="946"/>
                  </a:lnTo>
                  <a:lnTo>
                    <a:pt x="85" y="930"/>
                  </a:lnTo>
                  <a:lnTo>
                    <a:pt x="88" y="915"/>
                  </a:lnTo>
                  <a:lnTo>
                    <a:pt x="335" y="810"/>
                  </a:lnTo>
                  <a:close/>
                  <a:moveTo>
                    <a:pt x="1016" y="758"/>
                  </a:moveTo>
                  <a:lnTo>
                    <a:pt x="1286" y="810"/>
                  </a:lnTo>
                  <a:lnTo>
                    <a:pt x="1293" y="831"/>
                  </a:lnTo>
                  <a:lnTo>
                    <a:pt x="1293" y="856"/>
                  </a:lnTo>
                  <a:lnTo>
                    <a:pt x="1283" y="876"/>
                  </a:lnTo>
                  <a:lnTo>
                    <a:pt x="1271" y="891"/>
                  </a:lnTo>
                  <a:lnTo>
                    <a:pt x="1254" y="903"/>
                  </a:lnTo>
                  <a:lnTo>
                    <a:pt x="1254" y="901"/>
                  </a:lnTo>
                  <a:lnTo>
                    <a:pt x="991" y="791"/>
                  </a:lnTo>
                  <a:lnTo>
                    <a:pt x="1006" y="776"/>
                  </a:lnTo>
                  <a:lnTo>
                    <a:pt x="1016" y="758"/>
                  </a:lnTo>
                  <a:close/>
                  <a:moveTo>
                    <a:pt x="315" y="758"/>
                  </a:moveTo>
                  <a:lnTo>
                    <a:pt x="325" y="776"/>
                  </a:lnTo>
                  <a:lnTo>
                    <a:pt x="340" y="791"/>
                  </a:lnTo>
                  <a:lnTo>
                    <a:pt x="77" y="901"/>
                  </a:lnTo>
                  <a:lnTo>
                    <a:pt x="77" y="903"/>
                  </a:lnTo>
                  <a:lnTo>
                    <a:pt x="60" y="891"/>
                  </a:lnTo>
                  <a:lnTo>
                    <a:pt x="47" y="876"/>
                  </a:lnTo>
                  <a:lnTo>
                    <a:pt x="38" y="856"/>
                  </a:lnTo>
                  <a:lnTo>
                    <a:pt x="38" y="831"/>
                  </a:lnTo>
                  <a:lnTo>
                    <a:pt x="45" y="810"/>
                  </a:lnTo>
                  <a:lnTo>
                    <a:pt x="315" y="758"/>
                  </a:lnTo>
                  <a:close/>
                  <a:moveTo>
                    <a:pt x="1311" y="683"/>
                  </a:moveTo>
                  <a:lnTo>
                    <a:pt x="1319" y="698"/>
                  </a:lnTo>
                  <a:lnTo>
                    <a:pt x="1324" y="716"/>
                  </a:lnTo>
                  <a:lnTo>
                    <a:pt x="1326" y="738"/>
                  </a:lnTo>
                  <a:lnTo>
                    <a:pt x="1319" y="761"/>
                  </a:lnTo>
                  <a:lnTo>
                    <a:pt x="1308" y="779"/>
                  </a:lnTo>
                  <a:lnTo>
                    <a:pt x="1291" y="795"/>
                  </a:lnTo>
                  <a:lnTo>
                    <a:pt x="1019" y="741"/>
                  </a:lnTo>
                  <a:lnTo>
                    <a:pt x="1019" y="738"/>
                  </a:lnTo>
                  <a:lnTo>
                    <a:pt x="1016" y="716"/>
                  </a:lnTo>
                  <a:lnTo>
                    <a:pt x="1004" y="698"/>
                  </a:lnTo>
                  <a:lnTo>
                    <a:pt x="1311" y="683"/>
                  </a:lnTo>
                  <a:close/>
                  <a:moveTo>
                    <a:pt x="20" y="683"/>
                  </a:moveTo>
                  <a:lnTo>
                    <a:pt x="325" y="698"/>
                  </a:lnTo>
                  <a:lnTo>
                    <a:pt x="315" y="716"/>
                  </a:lnTo>
                  <a:lnTo>
                    <a:pt x="312" y="738"/>
                  </a:lnTo>
                  <a:lnTo>
                    <a:pt x="312" y="741"/>
                  </a:lnTo>
                  <a:lnTo>
                    <a:pt x="38" y="795"/>
                  </a:lnTo>
                  <a:lnTo>
                    <a:pt x="23" y="779"/>
                  </a:lnTo>
                  <a:lnTo>
                    <a:pt x="12" y="761"/>
                  </a:lnTo>
                  <a:lnTo>
                    <a:pt x="5" y="738"/>
                  </a:lnTo>
                  <a:lnTo>
                    <a:pt x="5" y="716"/>
                  </a:lnTo>
                  <a:lnTo>
                    <a:pt x="10" y="698"/>
                  </a:lnTo>
                  <a:lnTo>
                    <a:pt x="20" y="683"/>
                  </a:lnTo>
                  <a:close/>
                  <a:moveTo>
                    <a:pt x="1306" y="554"/>
                  </a:moveTo>
                  <a:lnTo>
                    <a:pt x="1319" y="569"/>
                  </a:lnTo>
                  <a:lnTo>
                    <a:pt x="1328" y="589"/>
                  </a:lnTo>
                  <a:lnTo>
                    <a:pt x="1331" y="611"/>
                  </a:lnTo>
                  <a:lnTo>
                    <a:pt x="1328" y="633"/>
                  </a:lnTo>
                  <a:lnTo>
                    <a:pt x="1321" y="651"/>
                  </a:lnTo>
                  <a:lnTo>
                    <a:pt x="1309" y="666"/>
                  </a:lnTo>
                  <a:lnTo>
                    <a:pt x="1007" y="683"/>
                  </a:lnTo>
                  <a:lnTo>
                    <a:pt x="1019" y="664"/>
                  </a:lnTo>
                  <a:lnTo>
                    <a:pt x="1022" y="643"/>
                  </a:lnTo>
                  <a:lnTo>
                    <a:pt x="1022" y="639"/>
                  </a:lnTo>
                  <a:lnTo>
                    <a:pt x="1306" y="554"/>
                  </a:lnTo>
                  <a:close/>
                  <a:moveTo>
                    <a:pt x="25" y="554"/>
                  </a:moveTo>
                  <a:lnTo>
                    <a:pt x="309" y="639"/>
                  </a:lnTo>
                  <a:lnTo>
                    <a:pt x="309" y="641"/>
                  </a:lnTo>
                  <a:lnTo>
                    <a:pt x="312" y="663"/>
                  </a:lnTo>
                  <a:lnTo>
                    <a:pt x="322" y="683"/>
                  </a:lnTo>
                  <a:lnTo>
                    <a:pt x="22" y="666"/>
                  </a:lnTo>
                  <a:lnTo>
                    <a:pt x="10" y="651"/>
                  </a:lnTo>
                  <a:lnTo>
                    <a:pt x="3" y="633"/>
                  </a:lnTo>
                  <a:lnTo>
                    <a:pt x="0" y="611"/>
                  </a:lnTo>
                  <a:lnTo>
                    <a:pt x="3" y="589"/>
                  </a:lnTo>
                  <a:lnTo>
                    <a:pt x="12" y="569"/>
                  </a:lnTo>
                  <a:lnTo>
                    <a:pt x="25" y="554"/>
                  </a:lnTo>
                  <a:close/>
                  <a:moveTo>
                    <a:pt x="1278" y="427"/>
                  </a:moveTo>
                  <a:lnTo>
                    <a:pt x="1293" y="437"/>
                  </a:lnTo>
                  <a:lnTo>
                    <a:pt x="1306" y="452"/>
                  </a:lnTo>
                  <a:lnTo>
                    <a:pt x="1314" y="471"/>
                  </a:lnTo>
                  <a:lnTo>
                    <a:pt x="1318" y="496"/>
                  </a:lnTo>
                  <a:lnTo>
                    <a:pt x="1314" y="519"/>
                  </a:lnTo>
                  <a:lnTo>
                    <a:pt x="1304" y="538"/>
                  </a:lnTo>
                  <a:lnTo>
                    <a:pt x="1019" y="624"/>
                  </a:lnTo>
                  <a:lnTo>
                    <a:pt x="1012" y="608"/>
                  </a:lnTo>
                  <a:lnTo>
                    <a:pt x="1002" y="594"/>
                  </a:lnTo>
                  <a:lnTo>
                    <a:pt x="1002" y="593"/>
                  </a:lnTo>
                  <a:lnTo>
                    <a:pt x="1004" y="593"/>
                  </a:lnTo>
                  <a:lnTo>
                    <a:pt x="1004" y="591"/>
                  </a:lnTo>
                  <a:lnTo>
                    <a:pt x="1278" y="427"/>
                  </a:lnTo>
                  <a:close/>
                  <a:moveTo>
                    <a:pt x="53" y="427"/>
                  </a:moveTo>
                  <a:lnTo>
                    <a:pt x="325" y="591"/>
                  </a:lnTo>
                  <a:lnTo>
                    <a:pt x="327" y="591"/>
                  </a:lnTo>
                  <a:lnTo>
                    <a:pt x="327" y="593"/>
                  </a:lnTo>
                  <a:lnTo>
                    <a:pt x="329" y="594"/>
                  </a:lnTo>
                  <a:lnTo>
                    <a:pt x="319" y="608"/>
                  </a:lnTo>
                  <a:lnTo>
                    <a:pt x="312" y="624"/>
                  </a:lnTo>
                  <a:lnTo>
                    <a:pt x="27" y="538"/>
                  </a:lnTo>
                  <a:lnTo>
                    <a:pt x="17" y="519"/>
                  </a:lnTo>
                  <a:lnTo>
                    <a:pt x="13" y="496"/>
                  </a:lnTo>
                  <a:lnTo>
                    <a:pt x="17" y="471"/>
                  </a:lnTo>
                  <a:lnTo>
                    <a:pt x="25" y="452"/>
                  </a:lnTo>
                  <a:lnTo>
                    <a:pt x="38" y="437"/>
                  </a:lnTo>
                  <a:lnTo>
                    <a:pt x="53" y="427"/>
                  </a:lnTo>
                  <a:close/>
                  <a:moveTo>
                    <a:pt x="1219" y="307"/>
                  </a:moveTo>
                  <a:lnTo>
                    <a:pt x="1239" y="316"/>
                  </a:lnTo>
                  <a:lnTo>
                    <a:pt x="1254" y="329"/>
                  </a:lnTo>
                  <a:lnTo>
                    <a:pt x="1268" y="349"/>
                  </a:lnTo>
                  <a:lnTo>
                    <a:pt x="1274" y="371"/>
                  </a:lnTo>
                  <a:lnTo>
                    <a:pt x="1274" y="394"/>
                  </a:lnTo>
                  <a:lnTo>
                    <a:pt x="1268" y="414"/>
                  </a:lnTo>
                  <a:lnTo>
                    <a:pt x="1014" y="566"/>
                  </a:lnTo>
                  <a:lnTo>
                    <a:pt x="1016" y="561"/>
                  </a:lnTo>
                  <a:lnTo>
                    <a:pt x="1016" y="554"/>
                  </a:lnTo>
                  <a:lnTo>
                    <a:pt x="1014" y="541"/>
                  </a:lnTo>
                  <a:lnTo>
                    <a:pt x="1009" y="526"/>
                  </a:lnTo>
                  <a:lnTo>
                    <a:pt x="1007" y="523"/>
                  </a:lnTo>
                  <a:lnTo>
                    <a:pt x="1006" y="521"/>
                  </a:lnTo>
                  <a:lnTo>
                    <a:pt x="1219" y="307"/>
                  </a:lnTo>
                  <a:close/>
                  <a:moveTo>
                    <a:pt x="112" y="307"/>
                  </a:moveTo>
                  <a:lnTo>
                    <a:pt x="325" y="521"/>
                  </a:lnTo>
                  <a:lnTo>
                    <a:pt x="324" y="523"/>
                  </a:lnTo>
                  <a:lnTo>
                    <a:pt x="322" y="526"/>
                  </a:lnTo>
                  <a:lnTo>
                    <a:pt x="317" y="541"/>
                  </a:lnTo>
                  <a:lnTo>
                    <a:pt x="315" y="554"/>
                  </a:lnTo>
                  <a:lnTo>
                    <a:pt x="315" y="566"/>
                  </a:lnTo>
                  <a:lnTo>
                    <a:pt x="63" y="414"/>
                  </a:lnTo>
                  <a:lnTo>
                    <a:pt x="57" y="394"/>
                  </a:lnTo>
                  <a:lnTo>
                    <a:pt x="57" y="371"/>
                  </a:lnTo>
                  <a:lnTo>
                    <a:pt x="63" y="349"/>
                  </a:lnTo>
                  <a:lnTo>
                    <a:pt x="77" y="329"/>
                  </a:lnTo>
                  <a:lnTo>
                    <a:pt x="92" y="316"/>
                  </a:lnTo>
                  <a:lnTo>
                    <a:pt x="112" y="307"/>
                  </a:lnTo>
                  <a:close/>
                  <a:moveTo>
                    <a:pt x="1149" y="197"/>
                  </a:moveTo>
                  <a:lnTo>
                    <a:pt x="1169" y="202"/>
                  </a:lnTo>
                  <a:lnTo>
                    <a:pt x="1188" y="216"/>
                  </a:lnTo>
                  <a:lnTo>
                    <a:pt x="1203" y="234"/>
                  </a:lnTo>
                  <a:lnTo>
                    <a:pt x="1211" y="254"/>
                  </a:lnTo>
                  <a:lnTo>
                    <a:pt x="1213" y="276"/>
                  </a:lnTo>
                  <a:lnTo>
                    <a:pt x="1209" y="296"/>
                  </a:lnTo>
                  <a:lnTo>
                    <a:pt x="994" y="508"/>
                  </a:lnTo>
                  <a:lnTo>
                    <a:pt x="981" y="499"/>
                  </a:lnTo>
                  <a:lnTo>
                    <a:pt x="966" y="493"/>
                  </a:lnTo>
                  <a:lnTo>
                    <a:pt x="1149" y="197"/>
                  </a:lnTo>
                  <a:close/>
                  <a:moveTo>
                    <a:pt x="182" y="197"/>
                  </a:moveTo>
                  <a:lnTo>
                    <a:pt x="365" y="493"/>
                  </a:lnTo>
                  <a:lnTo>
                    <a:pt x="350" y="499"/>
                  </a:lnTo>
                  <a:lnTo>
                    <a:pt x="337" y="508"/>
                  </a:lnTo>
                  <a:lnTo>
                    <a:pt x="122" y="296"/>
                  </a:lnTo>
                  <a:lnTo>
                    <a:pt x="118" y="276"/>
                  </a:lnTo>
                  <a:lnTo>
                    <a:pt x="120" y="254"/>
                  </a:lnTo>
                  <a:lnTo>
                    <a:pt x="128" y="234"/>
                  </a:lnTo>
                  <a:lnTo>
                    <a:pt x="143" y="216"/>
                  </a:lnTo>
                  <a:lnTo>
                    <a:pt x="162" y="202"/>
                  </a:lnTo>
                  <a:lnTo>
                    <a:pt x="182" y="197"/>
                  </a:lnTo>
                  <a:close/>
                  <a:moveTo>
                    <a:pt x="1072" y="109"/>
                  </a:moveTo>
                  <a:lnTo>
                    <a:pt x="1089" y="112"/>
                  </a:lnTo>
                  <a:lnTo>
                    <a:pt x="1106" y="122"/>
                  </a:lnTo>
                  <a:lnTo>
                    <a:pt x="1119" y="135"/>
                  </a:lnTo>
                  <a:lnTo>
                    <a:pt x="1132" y="159"/>
                  </a:lnTo>
                  <a:lnTo>
                    <a:pt x="1137" y="184"/>
                  </a:lnTo>
                  <a:lnTo>
                    <a:pt x="969" y="456"/>
                  </a:lnTo>
                  <a:lnTo>
                    <a:pt x="969" y="451"/>
                  </a:lnTo>
                  <a:lnTo>
                    <a:pt x="967" y="446"/>
                  </a:lnTo>
                  <a:lnTo>
                    <a:pt x="966" y="442"/>
                  </a:lnTo>
                  <a:lnTo>
                    <a:pt x="964" y="437"/>
                  </a:lnTo>
                  <a:lnTo>
                    <a:pt x="949" y="417"/>
                  </a:lnTo>
                  <a:lnTo>
                    <a:pt x="942" y="412"/>
                  </a:lnTo>
                  <a:lnTo>
                    <a:pt x="1056" y="110"/>
                  </a:lnTo>
                  <a:lnTo>
                    <a:pt x="1072" y="109"/>
                  </a:lnTo>
                  <a:close/>
                  <a:moveTo>
                    <a:pt x="259" y="109"/>
                  </a:moveTo>
                  <a:lnTo>
                    <a:pt x="275" y="110"/>
                  </a:lnTo>
                  <a:lnTo>
                    <a:pt x="389" y="412"/>
                  </a:lnTo>
                  <a:lnTo>
                    <a:pt x="382" y="417"/>
                  </a:lnTo>
                  <a:lnTo>
                    <a:pt x="367" y="437"/>
                  </a:lnTo>
                  <a:lnTo>
                    <a:pt x="364" y="444"/>
                  </a:lnTo>
                  <a:lnTo>
                    <a:pt x="362" y="449"/>
                  </a:lnTo>
                  <a:lnTo>
                    <a:pt x="362" y="456"/>
                  </a:lnTo>
                  <a:lnTo>
                    <a:pt x="193" y="184"/>
                  </a:lnTo>
                  <a:lnTo>
                    <a:pt x="198" y="159"/>
                  </a:lnTo>
                  <a:lnTo>
                    <a:pt x="212" y="135"/>
                  </a:lnTo>
                  <a:lnTo>
                    <a:pt x="225" y="122"/>
                  </a:lnTo>
                  <a:lnTo>
                    <a:pt x="242" y="112"/>
                  </a:lnTo>
                  <a:lnTo>
                    <a:pt x="259" y="109"/>
                  </a:lnTo>
                  <a:close/>
                  <a:moveTo>
                    <a:pt x="744" y="72"/>
                  </a:moveTo>
                  <a:lnTo>
                    <a:pt x="751" y="104"/>
                  </a:lnTo>
                  <a:lnTo>
                    <a:pt x="754" y="142"/>
                  </a:lnTo>
                  <a:lnTo>
                    <a:pt x="754" y="161"/>
                  </a:lnTo>
                  <a:lnTo>
                    <a:pt x="752" y="174"/>
                  </a:lnTo>
                  <a:lnTo>
                    <a:pt x="749" y="187"/>
                  </a:lnTo>
                  <a:lnTo>
                    <a:pt x="742" y="207"/>
                  </a:lnTo>
                  <a:lnTo>
                    <a:pt x="739" y="216"/>
                  </a:lnTo>
                  <a:lnTo>
                    <a:pt x="736" y="222"/>
                  </a:lnTo>
                  <a:lnTo>
                    <a:pt x="706" y="272"/>
                  </a:lnTo>
                  <a:lnTo>
                    <a:pt x="694" y="296"/>
                  </a:lnTo>
                  <a:lnTo>
                    <a:pt x="689" y="316"/>
                  </a:lnTo>
                  <a:lnTo>
                    <a:pt x="689" y="322"/>
                  </a:lnTo>
                  <a:lnTo>
                    <a:pt x="691" y="326"/>
                  </a:lnTo>
                  <a:lnTo>
                    <a:pt x="692" y="331"/>
                  </a:lnTo>
                  <a:lnTo>
                    <a:pt x="694" y="334"/>
                  </a:lnTo>
                  <a:lnTo>
                    <a:pt x="697" y="337"/>
                  </a:lnTo>
                  <a:lnTo>
                    <a:pt x="701" y="339"/>
                  </a:lnTo>
                  <a:lnTo>
                    <a:pt x="706" y="341"/>
                  </a:lnTo>
                  <a:lnTo>
                    <a:pt x="711" y="339"/>
                  </a:lnTo>
                  <a:lnTo>
                    <a:pt x="714" y="337"/>
                  </a:lnTo>
                  <a:lnTo>
                    <a:pt x="716" y="336"/>
                  </a:lnTo>
                  <a:lnTo>
                    <a:pt x="717" y="332"/>
                  </a:lnTo>
                  <a:lnTo>
                    <a:pt x="719" y="324"/>
                  </a:lnTo>
                  <a:lnTo>
                    <a:pt x="721" y="317"/>
                  </a:lnTo>
                  <a:lnTo>
                    <a:pt x="719" y="304"/>
                  </a:lnTo>
                  <a:lnTo>
                    <a:pt x="714" y="291"/>
                  </a:lnTo>
                  <a:lnTo>
                    <a:pt x="724" y="274"/>
                  </a:lnTo>
                  <a:lnTo>
                    <a:pt x="736" y="256"/>
                  </a:lnTo>
                  <a:lnTo>
                    <a:pt x="744" y="241"/>
                  </a:lnTo>
                  <a:lnTo>
                    <a:pt x="752" y="224"/>
                  </a:lnTo>
                  <a:lnTo>
                    <a:pt x="767" y="256"/>
                  </a:lnTo>
                  <a:lnTo>
                    <a:pt x="779" y="287"/>
                  </a:lnTo>
                  <a:lnTo>
                    <a:pt x="782" y="319"/>
                  </a:lnTo>
                  <a:lnTo>
                    <a:pt x="779" y="344"/>
                  </a:lnTo>
                  <a:lnTo>
                    <a:pt x="771" y="371"/>
                  </a:lnTo>
                  <a:lnTo>
                    <a:pt x="754" y="396"/>
                  </a:lnTo>
                  <a:lnTo>
                    <a:pt x="727" y="387"/>
                  </a:lnTo>
                  <a:lnTo>
                    <a:pt x="697" y="381"/>
                  </a:lnTo>
                  <a:lnTo>
                    <a:pt x="665" y="379"/>
                  </a:lnTo>
                  <a:lnTo>
                    <a:pt x="625" y="382"/>
                  </a:lnTo>
                  <a:lnTo>
                    <a:pt x="615" y="352"/>
                  </a:lnTo>
                  <a:lnTo>
                    <a:pt x="612" y="326"/>
                  </a:lnTo>
                  <a:lnTo>
                    <a:pt x="615" y="297"/>
                  </a:lnTo>
                  <a:lnTo>
                    <a:pt x="625" y="269"/>
                  </a:lnTo>
                  <a:lnTo>
                    <a:pt x="640" y="242"/>
                  </a:lnTo>
                  <a:lnTo>
                    <a:pt x="657" y="217"/>
                  </a:lnTo>
                  <a:lnTo>
                    <a:pt x="687" y="176"/>
                  </a:lnTo>
                  <a:lnTo>
                    <a:pt x="697" y="162"/>
                  </a:lnTo>
                  <a:lnTo>
                    <a:pt x="706" y="151"/>
                  </a:lnTo>
                  <a:lnTo>
                    <a:pt x="716" y="135"/>
                  </a:lnTo>
                  <a:lnTo>
                    <a:pt x="721" y="129"/>
                  </a:lnTo>
                  <a:lnTo>
                    <a:pt x="724" y="124"/>
                  </a:lnTo>
                  <a:lnTo>
                    <a:pt x="727" y="117"/>
                  </a:lnTo>
                  <a:lnTo>
                    <a:pt x="737" y="95"/>
                  </a:lnTo>
                  <a:lnTo>
                    <a:pt x="744" y="72"/>
                  </a:lnTo>
                  <a:close/>
                  <a:moveTo>
                    <a:pt x="564" y="70"/>
                  </a:moveTo>
                  <a:lnTo>
                    <a:pt x="579" y="84"/>
                  </a:lnTo>
                  <a:lnTo>
                    <a:pt x="592" y="99"/>
                  </a:lnTo>
                  <a:lnTo>
                    <a:pt x="602" y="115"/>
                  </a:lnTo>
                  <a:lnTo>
                    <a:pt x="609" y="137"/>
                  </a:lnTo>
                  <a:lnTo>
                    <a:pt x="609" y="139"/>
                  </a:lnTo>
                  <a:lnTo>
                    <a:pt x="602" y="159"/>
                  </a:lnTo>
                  <a:lnTo>
                    <a:pt x="589" y="181"/>
                  </a:lnTo>
                  <a:lnTo>
                    <a:pt x="572" y="202"/>
                  </a:lnTo>
                  <a:lnTo>
                    <a:pt x="565" y="212"/>
                  </a:lnTo>
                  <a:lnTo>
                    <a:pt x="574" y="177"/>
                  </a:lnTo>
                  <a:lnTo>
                    <a:pt x="577" y="139"/>
                  </a:lnTo>
                  <a:lnTo>
                    <a:pt x="574" y="105"/>
                  </a:lnTo>
                  <a:lnTo>
                    <a:pt x="564" y="70"/>
                  </a:lnTo>
                  <a:close/>
                  <a:moveTo>
                    <a:pt x="369" y="35"/>
                  </a:moveTo>
                  <a:lnTo>
                    <a:pt x="387" y="37"/>
                  </a:lnTo>
                  <a:lnTo>
                    <a:pt x="404" y="45"/>
                  </a:lnTo>
                  <a:lnTo>
                    <a:pt x="407" y="72"/>
                  </a:lnTo>
                  <a:lnTo>
                    <a:pt x="414" y="107"/>
                  </a:lnTo>
                  <a:lnTo>
                    <a:pt x="419" y="147"/>
                  </a:lnTo>
                  <a:lnTo>
                    <a:pt x="425" y="192"/>
                  </a:lnTo>
                  <a:lnTo>
                    <a:pt x="434" y="239"/>
                  </a:lnTo>
                  <a:lnTo>
                    <a:pt x="440" y="286"/>
                  </a:lnTo>
                  <a:lnTo>
                    <a:pt x="449" y="332"/>
                  </a:lnTo>
                  <a:lnTo>
                    <a:pt x="455" y="376"/>
                  </a:lnTo>
                  <a:lnTo>
                    <a:pt x="462" y="416"/>
                  </a:lnTo>
                  <a:lnTo>
                    <a:pt x="467" y="449"/>
                  </a:lnTo>
                  <a:lnTo>
                    <a:pt x="475" y="491"/>
                  </a:lnTo>
                  <a:lnTo>
                    <a:pt x="477" y="498"/>
                  </a:lnTo>
                  <a:lnTo>
                    <a:pt x="477" y="508"/>
                  </a:lnTo>
                  <a:lnTo>
                    <a:pt x="475" y="519"/>
                  </a:lnTo>
                  <a:lnTo>
                    <a:pt x="470" y="531"/>
                  </a:lnTo>
                  <a:lnTo>
                    <a:pt x="462" y="546"/>
                  </a:lnTo>
                  <a:lnTo>
                    <a:pt x="454" y="559"/>
                  </a:lnTo>
                  <a:lnTo>
                    <a:pt x="445" y="578"/>
                  </a:lnTo>
                  <a:lnTo>
                    <a:pt x="435" y="601"/>
                  </a:lnTo>
                  <a:lnTo>
                    <a:pt x="425" y="631"/>
                  </a:lnTo>
                  <a:lnTo>
                    <a:pt x="417" y="669"/>
                  </a:lnTo>
                  <a:lnTo>
                    <a:pt x="414" y="709"/>
                  </a:lnTo>
                  <a:lnTo>
                    <a:pt x="417" y="753"/>
                  </a:lnTo>
                  <a:lnTo>
                    <a:pt x="425" y="796"/>
                  </a:lnTo>
                  <a:lnTo>
                    <a:pt x="439" y="836"/>
                  </a:lnTo>
                  <a:lnTo>
                    <a:pt x="457" y="873"/>
                  </a:lnTo>
                  <a:lnTo>
                    <a:pt x="479" y="903"/>
                  </a:lnTo>
                  <a:lnTo>
                    <a:pt x="505" y="926"/>
                  </a:lnTo>
                  <a:lnTo>
                    <a:pt x="525" y="938"/>
                  </a:lnTo>
                  <a:lnTo>
                    <a:pt x="544" y="946"/>
                  </a:lnTo>
                  <a:lnTo>
                    <a:pt x="562" y="948"/>
                  </a:lnTo>
                  <a:lnTo>
                    <a:pt x="580" y="945"/>
                  </a:lnTo>
                  <a:lnTo>
                    <a:pt x="595" y="936"/>
                  </a:lnTo>
                  <a:lnTo>
                    <a:pt x="607" y="923"/>
                  </a:lnTo>
                  <a:lnTo>
                    <a:pt x="615" y="905"/>
                  </a:lnTo>
                  <a:lnTo>
                    <a:pt x="619" y="883"/>
                  </a:lnTo>
                  <a:lnTo>
                    <a:pt x="620" y="860"/>
                  </a:lnTo>
                  <a:lnTo>
                    <a:pt x="620" y="818"/>
                  </a:lnTo>
                  <a:lnTo>
                    <a:pt x="619" y="778"/>
                  </a:lnTo>
                  <a:lnTo>
                    <a:pt x="619" y="686"/>
                  </a:lnTo>
                  <a:lnTo>
                    <a:pt x="617" y="644"/>
                  </a:lnTo>
                  <a:lnTo>
                    <a:pt x="614" y="606"/>
                  </a:lnTo>
                  <a:lnTo>
                    <a:pt x="610" y="574"/>
                  </a:lnTo>
                  <a:lnTo>
                    <a:pt x="605" y="551"/>
                  </a:lnTo>
                  <a:lnTo>
                    <a:pt x="605" y="549"/>
                  </a:lnTo>
                  <a:lnTo>
                    <a:pt x="604" y="546"/>
                  </a:lnTo>
                  <a:lnTo>
                    <a:pt x="602" y="544"/>
                  </a:lnTo>
                  <a:lnTo>
                    <a:pt x="590" y="528"/>
                  </a:lnTo>
                  <a:lnTo>
                    <a:pt x="575" y="516"/>
                  </a:lnTo>
                  <a:lnTo>
                    <a:pt x="557" y="508"/>
                  </a:lnTo>
                  <a:lnTo>
                    <a:pt x="540" y="501"/>
                  </a:lnTo>
                  <a:lnTo>
                    <a:pt x="540" y="481"/>
                  </a:lnTo>
                  <a:lnTo>
                    <a:pt x="542" y="459"/>
                  </a:lnTo>
                  <a:lnTo>
                    <a:pt x="544" y="441"/>
                  </a:lnTo>
                  <a:lnTo>
                    <a:pt x="564" y="422"/>
                  </a:lnTo>
                  <a:lnTo>
                    <a:pt x="592" y="407"/>
                  </a:lnTo>
                  <a:lnTo>
                    <a:pt x="625" y="399"/>
                  </a:lnTo>
                  <a:lnTo>
                    <a:pt x="665" y="396"/>
                  </a:lnTo>
                  <a:lnTo>
                    <a:pt x="697" y="397"/>
                  </a:lnTo>
                  <a:lnTo>
                    <a:pt x="726" y="404"/>
                  </a:lnTo>
                  <a:lnTo>
                    <a:pt x="751" y="412"/>
                  </a:lnTo>
                  <a:lnTo>
                    <a:pt x="752" y="414"/>
                  </a:lnTo>
                  <a:lnTo>
                    <a:pt x="754" y="414"/>
                  </a:lnTo>
                  <a:lnTo>
                    <a:pt x="772" y="427"/>
                  </a:lnTo>
                  <a:lnTo>
                    <a:pt x="787" y="441"/>
                  </a:lnTo>
                  <a:lnTo>
                    <a:pt x="789" y="459"/>
                  </a:lnTo>
                  <a:lnTo>
                    <a:pt x="791" y="481"/>
                  </a:lnTo>
                  <a:lnTo>
                    <a:pt x="791" y="491"/>
                  </a:lnTo>
                  <a:lnTo>
                    <a:pt x="789" y="501"/>
                  </a:lnTo>
                  <a:lnTo>
                    <a:pt x="772" y="508"/>
                  </a:lnTo>
                  <a:lnTo>
                    <a:pt x="756" y="516"/>
                  </a:lnTo>
                  <a:lnTo>
                    <a:pt x="739" y="528"/>
                  </a:lnTo>
                  <a:lnTo>
                    <a:pt x="727" y="544"/>
                  </a:lnTo>
                  <a:lnTo>
                    <a:pt x="727" y="546"/>
                  </a:lnTo>
                  <a:lnTo>
                    <a:pt x="726" y="549"/>
                  </a:lnTo>
                  <a:lnTo>
                    <a:pt x="726" y="551"/>
                  </a:lnTo>
                  <a:lnTo>
                    <a:pt x="721" y="574"/>
                  </a:lnTo>
                  <a:lnTo>
                    <a:pt x="716" y="606"/>
                  </a:lnTo>
                  <a:lnTo>
                    <a:pt x="714" y="644"/>
                  </a:lnTo>
                  <a:lnTo>
                    <a:pt x="712" y="686"/>
                  </a:lnTo>
                  <a:lnTo>
                    <a:pt x="712" y="733"/>
                  </a:lnTo>
                  <a:lnTo>
                    <a:pt x="711" y="778"/>
                  </a:lnTo>
                  <a:lnTo>
                    <a:pt x="711" y="860"/>
                  </a:lnTo>
                  <a:lnTo>
                    <a:pt x="712" y="883"/>
                  </a:lnTo>
                  <a:lnTo>
                    <a:pt x="716" y="905"/>
                  </a:lnTo>
                  <a:lnTo>
                    <a:pt x="724" y="923"/>
                  </a:lnTo>
                  <a:lnTo>
                    <a:pt x="736" y="936"/>
                  </a:lnTo>
                  <a:lnTo>
                    <a:pt x="751" y="945"/>
                  </a:lnTo>
                  <a:lnTo>
                    <a:pt x="769" y="948"/>
                  </a:lnTo>
                  <a:lnTo>
                    <a:pt x="787" y="946"/>
                  </a:lnTo>
                  <a:lnTo>
                    <a:pt x="806" y="938"/>
                  </a:lnTo>
                  <a:lnTo>
                    <a:pt x="826" y="926"/>
                  </a:lnTo>
                  <a:lnTo>
                    <a:pt x="852" y="903"/>
                  </a:lnTo>
                  <a:lnTo>
                    <a:pt x="874" y="873"/>
                  </a:lnTo>
                  <a:lnTo>
                    <a:pt x="892" y="836"/>
                  </a:lnTo>
                  <a:lnTo>
                    <a:pt x="906" y="796"/>
                  </a:lnTo>
                  <a:lnTo>
                    <a:pt x="912" y="753"/>
                  </a:lnTo>
                  <a:lnTo>
                    <a:pt x="916" y="709"/>
                  </a:lnTo>
                  <a:lnTo>
                    <a:pt x="912" y="669"/>
                  </a:lnTo>
                  <a:lnTo>
                    <a:pt x="906" y="631"/>
                  </a:lnTo>
                  <a:lnTo>
                    <a:pt x="896" y="601"/>
                  </a:lnTo>
                  <a:lnTo>
                    <a:pt x="886" y="578"/>
                  </a:lnTo>
                  <a:lnTo>
                    <a:pt x="877" y="559"/>
                  </a:lnTo>
                  <a:lnTo>
                    <a:pt x="869" y="546"/>
                  </a:lnTo>
                  <a:lnTo>
                    <a:pt x="861" y="531"/>
                  </a:lnTo>
                  <a:lnTo>
                    <a:pt x="856" y="519"/>
                  </a:lnTo>
                  <a:lnTo>
                    <a:pt x="854" y="508"/>
                  </a:lnTo>
                  <a:lnTo>
                    <a:pt x="854" y="498"/>
                  </a:lnTo>
                  <a:lnTo>
                    <a:pt x="856" y="491"/>
                  </a:lnTo>
                  <a:lnTo>
                    <a:pt x="859" y="474"/>
                  </a:lnTo>
                  <a:lnTo>
                    <a:pt x="862" y="449"/>
                  </a:lnTo>
                  <a:lnTo>
                    <a:pt x="869" y="416"/>
                  </a:lnTo>
                  <a:lnTo>
                    <a:pt x="874" y="376"/>
                  </a:lnTo>
                  <a:lnTo>
                    <a:pt x="882" y="332"/>
                  </a:lnTo>
                  <a:lnTo>
                    <a:pt x="889" y="286"/>
                  </a:lnTo>
                  <a:lnTo>
                    <a:pt x="897" y="239"/>
                  </a:lnTo>
                  <a:lnTo>
                    <a:pt x="904" y="192"/>
                  </a:lnTo>
                  <a:lnTo>
                    <a:pt x="911" y="147"/>
                  </a:lnTo>
                  <a:lnTo>
                    <a:pt x="917" y="107"/>
                  </a:lnTo>
                  <a:lnTo>
                    <a:pt x="922" y="72"/>
                  </a:lnTo>
                  <a:lnTo>
                    <a:pt x="927" y="45"/>
                  </a:lnTo>
                  <a:lnTo>
                    <a:pt x="944" y="37"/>
                  </a:lnTo>
                  <a:lnTo>
                    <a:pt x="962" y="35"/>
                  </a:lnTo>
                  <a:lnTo>
                    <a:pt x="982" y="37"/>
                  </a:lnTo>
                  <a:lnTo>
                    <a:pt x="1002" y="47"/>
                  </a:lnTo>
                  <a:lnTo>
                    <a:pt x="1021" y="62"/>
                  </a:lnTo>
                  <a:lnTo>
                    <a:pt x="1034" y="80"/>
                  </a:lnTo>
                  <a:lnTo>
                    <a:pt x="1042" y="102"/>
                  </a:lnTo>
                  <a:lnTo>
                    <a:pt x="927" y="406"/>
                  </a:lnTo>
                  <a:lnTo>
                    <a:pt x="924" y="404"/>
                  </a:lnTo>
                  <a:lnTo>
                    <a:pt x="919" y="402"/>
                  </a:lnTo>
                  <a:lnTo>
                    <a:pt x="909" y="402"/>
                  </a:lnTo>
                  <a:lnTo>
                    <a:pt x="906" y="409"/>
                  </a:lnTo>
                  <a:lnTo>
                    <a:pt x="906" y="412"/>
                  </a:lnTo>
                  <a:lnTo>
                    <a:pt x="907" y="414"/>
                  </a:lnTo>
                  <a:lnTo>
                    <a:pt x="911" y="416"/>
                  </a:lnTo>
                  <a:lnTo>
                    <a:pt x="912" y="417"/>
                  </a:lnTo>
                  <a:lnTo>
                    <a:pt x="927" y="422"/>
                  </a:lnTo>
                  <a:lnTo>
                    <a:pt x="939" y="431"/>
                  </a:lnTo>
                  <a:lnTo>
                    <a:pt x="949" y="444"/>
                  </a:lnTo>
                  <a:lnTo>
                    <a:pt x="952" y="451"/>
                  </a:lnTo>
                  <a:lnTo>
                    <a:pt x="954" y="459"/>
                  </a:lnTo>
                  <a:lnTo>
                    <a:pt x="954" y="466"/>
                  </a:lnTo>
                  <a:lnTo>
                    <a:pt x="951" y="481"/>
                  </a:lnTo>
                  <a:lnTo>
                    <a:pt x="942" y="498"/>
                  </a:lnTo>
                  <a:lnTo>
                    <a:pt x="942" y="501"/>
                  </a:lnTo>
                  <a:lnTo>
                    <a:pt x="944" y="501"/>
                  </a:lnTo>
                  <a:lnTo>
                    <a:pt x="944" y="503"/>
                  </a:lnTo>
                  <a:lnTo>
                    <a:pt x="949" y="508"/>
                  </a:lnTo>
                  <a:lnTo>
                    <a:pt x="952" y="508"/>
                  </a:lnTo>
                  <a:lnTo>
                    <a:pt x="969" y="511"/>
                  </a:lnTo>
                  <a:lnTo>
                    <a:pt x="984" y="519"/>
                  </a:lnTo>
                  <a:lnTo>
                    <a:pt x="994" y="534"/>
                  </a:lnTo>
                  <a:lnTo>
                    <a:pt x="997" y="544"/>
                  </a:lnTo>
                  <a:lnTo>
                    <a:pt x="999" y="554"/>
                  </a:lnTo>
                  <a:lnTo>
                    <a:pt x="997" y="568"/>
                  </a:lnTo>
                  <a:lnTo>
                    <a:pt x="992" y="579"/>
                  </a:lnTo>
                  <a:lnTo>
                    <a:pt x="984" y="589"/>
                  </a:lnTo>
                  <a:lnTo>
                    <a:pt x="982" y="591"/>
                  </a:lnTo>
                  <a:lnTo>
                    <a:pt x="982" y="599"/>
                  </a:lnTo>
                  <a:lnTo>
                    <a:pt x="996" y="613"/>
                  </a:lnTo>
                  <a:lnTo>
                    <a:pt x="1002" y="626"/>
                  </a:lnTo>
                  <a:lnTo>
                    <a:pt x="1006" y="641"/>
                  </a:lnTo>
                  <a:lnTo>
                    <a:pt x="1002" y="659"/>
                  </a:lnTo>
                  <a:lnTo>
                    <a:pt x="994" y="673"/>
                  </a:lnTo>
                  <a:lnTo>
                    <a:pt x="981" y="684"/>
                  </a:lnTo>
                  <a:lnTo>
                    <a:pt x="977" y="688"/>
                  </a:lnTo>
                  <a:lnTo>
                    <a:pt x="977" y="693"/>
                  </a:lnTo>
                  <a:lnTo>
                    <a:pt x="979" y="696"/>
                  </a:lnTo>
                  <a:lnTo>
                    <a:pt x="981" y="698"/>
                  </a:lnTo>
                  <a:lnTo>
                    <a:pt x="992" y="708"/>
                  </a:lnTo>
                  <a:lnTo>
                    <a:pt x="999" y="721"/>
                  </a:lnTo>
                  <a:lnTo>
                    <a:pt x="1002" y="738"/>
                  </a:lnTo>
                  <a:lnTo>
                    <a:pt x="999" y="756"/>
                  </a:lnTo>
                  <a:lnTo>
                    <a:pt x="989" y="773"/>
                  </a:lnTo>
                  <a:lnTo>
                    <a:pt x="972" y="783"/>
                  </a:lnTo>
                  <a:lnTo>
                    <a:pt x="969" y="784"/>
                  </a:lnTo>
                  <a:lnTo>
                    <a:pt x="967" y="784"/>
                  </a:lnTo>
                  <a:lnTo>
                    <a:pt x="967" y="795"/>
                  </a:lnTo>
                  <a:lnTo>
                    <a:pt x="969" y="796"/>
                  </a:lnTo>
                  <a:lnTo>
                    <a:pt x="979" y="813"/>
                  </a:lnTo>
                  <a:lnTo>
                    <a:pt x="982" y="830"/>
                  </a:lnTo>
                  <a:lnTo>
                    <a:pt x="982" y="838"/>
                  </a:lnTo>
                  <a:lnTo>
                    <a:pt x="981" y="845"/>
                  </a:lnTo>
                  <a:lnTo>
                    <a:pt x="977" y="853"/>
                  </a:lnTo>
                  <a:lnTo>
                    <a:pt x="967" y="866"/>
                  </a:lnTo>
                  <a:lnTo>
                    <a:pt x="952" y="875"/>
                  </a:lnTo>
                  <a:lnTo>
                    <a:pt x="936" y="878"/>
                  </a:lnTo>
                  <a:lnTo>
                    <a:pt x="934" y="878"/>
                  </a:lnTo>
                  <a:lnTo>
                    <a:pt x="931" y="880"/>
                  </a:lnTo>
                  <a:lnTo>
                    <a:pt x="929" y="881"/>
                  </a:lnTo>
                  <a:lnTo>
                    <a:pt x="927" y="885"/>
                  </a:lnTo>
                  <a:lnTo>
                    <a:pt x="927" y="888"/>
                  </a:lnTo>
                  <a:lnTo>
                    <a:pt x="929" y="890"/>
                  </a:lnTo>
                  <a:lnTo>
                    <a:pt x="932" y="895"/>
                  </a:lnTo>
                  <a:lnTo>
                    <a:pt x="934" y="901"/>
                  </a:lnTo>
                  <a:lnTo>
                    <a:pt x="936" y="906"/>
                  </a:lnTo>
                  <a:lnTo>
                    <a:pt x="936" y="913"/>
                  </a:lnTo>
                  <a:lnTo>
                    <a:pt x="932" y="930"/>
                  </a:lnTo>
                  <a:lnTo>
                    <a:pt x="926" y="943"/>
                  </a:lnTo>
                  <a:lnTo>
                    <a:pt x="914" y="953"/>
                  </a:lnTo>
                  <a:lnTo>
                    <a:pt x="901" y="960"/>
                  </a:lnTo>
                  <a:lnTo>
                    <a:pt x="887" y="961"/>
                  </a:lnTo>
                  <a:lnTo>
                    <a:pt x="881" y="961"/>
                  </a:lnTo>
                  <a:lnTo>
                    <a:pt x="871" y="958"/>
                  </a:lnTo>
                  <a:lnTo>
                    <a:pt x="864" y="958"/>
                  </a:lnTo>
                  <a:lnTo>
                    <a:pt x="861" y="961"/>
                  </a:lnTo>
                  <a:lnTo>
                    <a:pt x="859" y="965"/>
                  </a:lnTo>
                  <a:lnTo>
                    <a:pt x="859" y="973"/>
                  </a:lnTo>
                  <a:lnTo>
                    <a:pt x="856" y="991"/>
                  </a:lnTo>
                  <a:lnTo>
                    <a:pt x="846" y="1008"/>
                  </a:lnTo>
                  <a:lnTo>
                    <a:pt x="829" y="1018"/>
                  </a:lnTo>
                  <a:lnTo>
                    <a:pt x="812" y="1021"/>
                  </a:lnTo>
                  <a:lnTo>
                    <a:pt x="794" y="1018"/>
                  </a:lnTo>
                  <a:lnTo>
                    <a:pt x="777" y="1006"/>
                  </a:lnTo>
                  <a:lnTo>
                    <a:pt x="771" y="1001"/>
                  </a:lnTo>
                  <a:lnTo>
                    <a:pt x="761" y="995"/>
                  </a:lnTo>
                  <a:lnTo>
                    <a:pt x="749" y="993"/>
                  </a:lnTo>
                  <a:lnTo>
                    <a:pt x="734" y="996"/>
                  </a:lnTo>
                  <a:lnTo>
                    <a:pt x="721" y="1008"/>
                  </a:lnTo>
                  <a:lnTo>
                    <a:pt x="716" y="1020"/>
                  </a:lnTo>
                  <a:lnTo>
                    <a:pt x="711" y="1035"/>
                  </a:lnTo>
                  <a:lnTo>
                    <a:pt x="706" y="1056"/>
                  </a:lnTo>
                  <a:lnTo>
                    <a:pt x="701" y="1096"/>
                  </a:lnTo>
                  <a:lnTo>
                    <a:pt x="697" y="1145"/>
                  </a:lnTo>
                  <a:lnTo>
                    <a:pt x="694" y="1203"/>
                  </a:lnTo>
                  <a:lnTo>
                    <a:pt x="692" y="1267"/>
                  </a:lnTo>
                  <a:lnTo>
                    <a:pt x="691" y="1335"/>
                  </a:lnTo>
                  <a:lnTo>
                    <a:pt x="689" y="1408"/>
                  </a:lnTo>
                  <a:lnTo>
                    <a:pt x="689" y="1410"/>
                  </a:lnTo>
                  <a:lnTo>
                    <a:pt x="691" y="1413"/>
                  </a:lnTo>
                  <a:lnTo>
                    <a:pt x="692" y="1415"/>
                  </a:lnTo>
                  <a:lnTo>
                    <a:pt x="694" y="1415"/>
                  </a:lnTo>
                  <a:lnTo>
                    <a:pt x="707" y="1427"/>
                  </a:lnTo>
                  <a:lnTo>
                    <a:pt x="717" y="1444"/>
                  </a:lnTo>
                  <a:lnTo>
                    <a:pt x="721" y="1462"/>
                  </a:lnTo>
                  <a:lnTo>
                    <a:pt x="717" y="1480"/>
                  </a:lnTo>
                  <a:lnTo>
                    <a:pt x="707" y="1497"/>
                  </a:lnTo>
                  <a:lnTo>
                    <a:pt x="692" y="1509"/>
                  </a:lnTo>
                  <a:lnTo>
                    <a:pt x="689" y="1510"/>
                  </a:lnTo>
                  <a:lnTo>
                    <a:pt x="687" y="1514"/>
                  </a:lnTo>
                  <a:lnTo>
                    <a:pt x="687" y="1587"/>
                  </a:lnTo>
                  <a:lnTo>
                    <a:pt x="644" y="1587"/>
                  </a:lnTo>
                  <a:lnTo>
                    <a:pt x="644" y="1552"/>
                  </a:lnTo>
                  <a:lnTo>
                    <a:pt x="642" y="1515"/>
                  </a:lnTo>
                  <a:lnTo>
                    <a:pt x="642" y="1514"/>
                  </a:lnTo>
                  <a:lnTo>
                    <a:pt x="640" y="1510"/>
                  </a:lnTo>
                  <a:lnTo>
                    <a:pt x="639" y="1509"/>
                  </a:lnTo>
                  <a:lnTo>
                    <a:pt x="624" y="1497"/>
                  </a:lnTo>
                  <a:lnTo>
                    <a:pt x="614" y="1480"/>
                  </a:lnTo>
                  <a:lnTo>
                    <a:pt x="610" y="1462"/>
                  </a:lnTo>
                  <a:lnTo>
                    <a:pt x="614" y="1444"/>
                  </a:lnTo>
                  <a:lnTo>
                    <a:pt x="624" y="1427"/>
                  </a:lnTo>
                  <a:lnTo>
                    <a:pt x="637" y="1415"/>
                  </a:lnTo>
                  <a:lnTo>
                    <a:pt x="639" y="1415"/>
                  </a:lnTo>
                  <a:lnTo>
                    <a:pt x="640" y="1413"/>
                  </a:lnTo>
                  <a:lnTo>
                    <a:pt x="640" y="1408"/>
                  </a:lnTo>
                  <a:lnTo>
                    <a:pt x="639" y="1335"/>
                  </a:lnTo>
                  <a:lnTo>
                    <a:pt x="637" y="1267"/>
                  </a:lnTo>
                  <a:lnTo>
                    <a:pt x="635" y="1203"/>
                  </a:lnTo>
                  <a:lnTo>
                    <a:pt x="634" y="1145"/>
                  </a:lnTo>
                  <a:lnTo>
                    <a:pt x="629" y="1096"/>
                  </a:lnTo>
                  <a:lnTo>
                    <a:pt x="625" y="1056"/>
                  </a:lnTo>
                  <a:lnTo>
                    <a:pt x="620" y="1035"/>
                  </a:lnTo>
                  <a:lnTo>
                    <a:pt x="615" y="1020"/>
                  </a:lnTo>
                  <a:lnTo>
                    <a:pt x="610" y="1008"/>
                  </a:lnTo>
                  <a:lnTo>
                    <a:pt x="595" y="996"/>
                  </a:lnTo>
                  <a:lnTo>
                    <a:pt x="582" y="993"/>
                  </a:lnTo>
                  <a:lnTo>
                    <a:pt x="570" y="995"/>
                  </a:lnTo>
                  <a:lnTo>
                    <a:pt x="560" y="1001"/>
                  </a:lnTo>
                  <a:lnTo>
                    <a:pt x="554" y="1006"/>
                  </a:lnTo>
                  <a:lnTo>
                    <a:pt x="537" y="1018"/>
                  </a:lnTo>
                  <a:lnTo>
                    <a:pt x="519" y="1021"/>
                  </a:lnTo>
                  <a:lnTo>
                    <a:pt x="502" y="1018"/>
                  </a:lnTo>
                  <a:lnTo>
                    <a:pt x="485" y="1008"/>
                  </a:lnTo>
                  <a:lnTo>
                    <a:pt x="474" y="991"/>
                  </a:lnTo>
                  <a:lnTo>
                    <a:pt x="470" y="973"/>
                  </a:lnTo>
                  <a:lnTo>
                    <a:pt x="470" y="971"/>
                  </a:lnTo>
                  <a:lnTo>
                    <a:pt x="472" y="970"/>
                  </a:lnTo>
                  <a:lnTo>
                    <a:pt x="472" y="965"/>
                  </a:lnTo>
                  <a:lnTo>
                    <a:pt x="470" y="961"/>
                  </a:lnTo>
                  <a:lnTo>
                    <a:pt x="467" y="958"/>
                  </a:lnTo>
                  <a:lnTo>
                    <a:pt x="460" y="958"/>
                  </a:lnTo>
                  <a:lnTo>
                    <a:pt x="455" y="960"/>
                  </a:lnTo>
                  <a:lnTo>
                    <a:pt x="449" y="961"/>
                  </a:lnTo>
                  <a:lnTo>
                    <a:pt x="444" y="961"/>
                  </a:lnTo>
                  <a:lnTo>
                    <a:pt x="422" y="956"/>
                  </a:lnTo>
                  <a:lnTo>
                    <a:pt x="405" y="943"/>
                  </a:lnTo>
                  <a:lnTo>
                    <a:pt x="397" y="930"/>
                  </a:lnTo>
                  <a:lnTo>
                    <a:pt x="395" y="913"/>
                  </a:lnTo>
                  <a:lnTo>
                    <a:pt x="395" y="906"/>
                  </a:lnTo>
                  <a:lnTo>
                    <a:pt x="399" y="896"/>
                  </a:lnTo>
                  <a:lnTo>
                    <a:pt x="402" y="890"/>
                  </a:lnTo>
                  <a:lnTo>
                    <a:pt x="402" y="881"/>
                  </a:lnTo>
                  <a:lnTo>
                    <a:pt x="400" y="880"/>
                  </a:lnTo>
                  <a:lnTo>
                    <a:pt x="397" y="878"/>
                  </a:lnTo>
                  <a:lnTo>
                    <a:pt x="395" y="878"/>
                  </a:lnTo>
                  <a:lnTo>
                    <a:pt x="379" y="875"/>
                  </a:lnTo>
                  <a:lnTo>
                    <a:pt x="364" y="866"/>
                  </a:lnTo>
                  <a:lnTo>
                    <a:pt x="354" y="853"/>
                  </a:lnTo>
                  <a:lnTo>
                    <a:pt x="350" y="845"/>
                  </a:lnTo>
                  <a:lnTo>
                    <a:pt x="349" y="838"/>
                  </a:lnTo>
                  <a:lnTo>
                    <a:pt x="349" y="830"/>
                  </a:lnTo>
                  <a:lnTo>
                    <a:pt x="352" y="813"/>
                  </a:lnTo>
                  <a:lnTo>
                    <a:pt x="362" y="796"/>
                  </a:lnTo>
                  <a:lnTo>
                    <a:pt x="364" y="795"/>
                  </a:lnTo>
                  <a:lnTo>
                    <a:pt x="364" y="784"/>
                  </a:lnTo>
                  <a:lnTo>
                    <a:pt x="362" y="784"/>
                  </a:lnTo>
                  <a:lnTo>
                    <a:pt x="359" y="783"/>
                  </a:lnTo>
                  <a:lnTo>
                    <a:pt x="342" y="773"/>
                  </a:lnTo>
                  <a:lnTo>
                    <a:pt x="332" y="756"/>
                  </a:lnTo>
                  <a:lnTo>
                    <a:pt x="329" y="738"/>
                  </a:lnTo>
                  <a:lnTo>
                    <a:pt x="332" y="721"/>
                  </a:lnTo>
                  <a:lnTo>
                    <a:pt x="339" y="708"/>
                  </a:lnTo>
                  <a:lnTo>
                    <a:pt x="350" y="698"/>
                  </a:lnTo>
                  <a:lnTo>
                    <a:pt x="352" y="696"/>
                  </a:lnTo>
                  <a:lnTo>
                    <a:pt x="354" y="693"/>
                  </a:lnTo>
                  <a:lnTo>
                    <a:pt x="354" y="688"/>
                  </a:lnTo>
                  <a:lnTo>
                    <a:pt x="350" y="684"/>
                  </a:lnTo>
                  <a:lnTo>
                    <a:pt x="337" y="673"/>
                  </a:lnTo>
                  <a:lnTo>
                    <a:pt x="329" y="659"/>
                  </a:lnTo>
                  <a:lnTo>
                    <a:pt x="325" y="641"/>
                  </a:lnTo>
                  <a:lnTo>
                    <a:pt x="327" y="626"/>
                  </a:lnTo>
                  <a:lnTo>
                    <a:pt x="334" y="613"/>
                  </a:lnTo>
                  <a:lnTo>
                    <a:pt x="345" y="603"/>
                  </a:lnTo>
                  <a:lnTo>
                    <a:pt x="349" y="599"/>
                  </a:lnTo>
                  <a:lnTo>
                    <a:pt x="349" y="594"/>
                  </a:lnTo>
                  <a:lnTo>
                    <a:pt x="347" y="591"/>
                  </a:lnTo>
                  <a:lnTo>
                    <a:pt x="345" y="589"/>
                  </a:lnTo>
                  <a:lnTo>
                    <a:pt x="335" y="574"/>
                  </a:lnTo>
                  <a:lnTo>
                    <a:pt x="332" y="554"/>
                  </a:lnTo>
                  <a:lnTo>
                    <a:pt x="334" y="544"/>
                  </a:lnTo>
                  <a:lnTo>
                    <a:pt x="337" y="534"/>
                  </a:lnTo>
                  <a:lnTo>
                    <a:pt x="349" y="519"/>
                  </a:lnTo>
                  <a:lnTo>
                    <a:pt x="362" y="511"/>
                  </a:lnTo>
                  <a:lnTo>
                    <a:pt x="380" y="508"/>
                  </a:lnTo>
                  <a:lnTo>
                    <a:pt x="382" y="508"/>
                  </a:lnTo>
                  <a:lnTo>
                    <a:pt x="385" y="506"/>
                  </a:lnTo>
                  <a:lnTo>
                    <a:pt x="389" y="499"/>
                  </a:lnTo>
                  <a:lnTo>
                    <a:pt x="389" y="496"/>
                  </a:lnTo>
                  <a:lnTo>
                    <a:pt x="387" y="494"/>
                  </a:lnTo>
                  <a:lnTo>
                    <a:pt x="379" y="481"/>
                  </a:lnTo>
                  <a:lnTo>
                    <a:pt x="377" y="466"/>
                  </a:lnTo>
                  <a:lnTo>
                    <a:pt x="377" y="459"/>
                  </a:lnTo>
                  <a:lnTo>
                    <a:pt x="379" y="451"/>
                  </a:lnTo>
                  <a:lnTo>
                    <a:pt x="382" y="444"/>
                  </a:lnTo>
                  <a:lnTo>
                    <a:pt x="390" y="431"/>
                  </a:lnTo>
                  <a:lnTo>
                    <a:pt x="404" y="422"/>
                  </a:lnTo>
                  <a:lnTo>
                    <a:pt x="419" y="417"/>
                  </a:lnTo>
                  <a:lnTo>
                    <a:pt x="420" y="416"/>
                  </a:lnTo>
                  <a:lnTo>
                    <a:pt x="424" y="414"/>
                  </a:lnTo>
                  <a:lnTo>
                    <a:pt x="425" y="412"/>
                  </a:lnTo>
                  <a:lnTo>
                    <a:pt x="425" y="409"/>
                  </a:lnTo>
                  <a:lnTo>
                    <a:pt x="422" y="402"/>
                  </a:lnTo>
                  <a:lnTo>
                    <a:pt x="412" y="402"/>
                  </a:lnTo>
                  <a:lnTo>
                    <a:pt x="407" y="404"/>
                  </a:lnTo>
                  <a:lnTo>
                    <a:pt x="404" y="406"/>
                  </a:lnTo>
                  <a:lnTo>
                    <a:pt x="289" y="102"/>
                  </a:lnTo>
                  <a:lnTo>
                    <a:pt x="297" y="80"/>
                  </a:lnTo>
                  <a:lnTo>
                    <a:pt x="310" y="62"/>
                  </a:lnTo>
                  <a:lnTo>
                    <a:pt x="329" y="47"/>
                  </a:lnTo>
                  <a:lnTo>
                    <a:pt x="349" y="37"/>
                  </a:lnTo>
                  <a:lnTo>
                    <a:pt x="369" y="35"/>
                  </a:lnTo>
                  <a:close/>
                  <a:moveTo>
                    <a:pt x="660" y="0"/>
                  </a:moveTo>
                  <a:lnTo>
                    <a:pt x="659" y="7"/>
                  </a:lnTo>
                  <a:lnTo>
                    <a:pt x="659" y="24"/>
                  </a:lnTo>
                  <a:lnTo>
                    <a:pt x="664" y="62"/>
                  </a:lnTo>
                  <a:lnTo>
                    <a:pt x="677" y="99"/>
                  </a:lnTo>
                  <a:lnTo>
                    <a:pt x="697" y="135"/>
                  </a:lnTo>
                  <a:lnTo>
                    <a:pt x="644" y="209"/>
                  </a:lnTo>
                  <a:lnTo>
                    <a:pt x="627" y="234"/>
                  </a:lnTo>
                  <a:lnTo>
                    <a:pt x="612" y="262"/>
                  </a:lnTo>
                  <a:lnTo>
                    <a:pt x="600" y="292"/>
                  </a:lnTo>
                  <a:lnTo>
                    <a:pt x="597" y="326"/>
                  </a:lnTo>
                  <a:lnTo>
                    <a:pt x="600" y="354"/>
                  </a:lnTo>
                  <a:lnTo>
                    <a:pt x="610" y="386"/>
                  </a:lnTo>
                  <a:lnTo>
                    <a:pt x="572" y="399"/>
                  </a:lnTo>
                  <a:lnTo>
                    <a:pt x="572" y="397"/>
                  </a:lnTo>
                  <a:lnTo>
                    <a:pt x="570" y="396"/>
                  </a:lnTo>
                  <a:lnTo>
                    <a:pt x="562" y="384"/>
                  </a:lnTo>
                  <a:lnTo>
                    <a:pt x="552" y="366"/>
                  </a:lnTo>
                  <a:lnTo>
                    <a:pt x="544" y="342"/>
                  </a:lnTo>
                  <a:lnTo>
                    <a:pt x="540" y="312"/>
                  </a:lnTo>
                  <a:lnTo>
                    <a:pt x="540" y="307"/>
                  </a:lnTo>
                  <a:lnTo>
                    <a:pt x="542" y="302"/>
                  </a:lnTo>
                  <a:lnTo>
                    <a:pt x="542" y="296"/>
                  </a:lnTo>
                  <a:lnTo>
                    <a:pt x="547" y="274"/>
                  </a:lnTo>
                  <a:lnTo>
                    <a:pt x="557" y="252"/>
                  </a:lnTo>
                  <a:lnTo>
                    <a:pt x="570" y="232"/>
                  </a:lnTo>
                  <a:lnTo>
                    <a:pt x="585" y="212"/>
                  </a:lnTo>
                  <a:lnTo>
                    <a:pt x="600" y="194"/>
                  </a:lnTo>
                  <a:lnTo>
                    <a:pt x="612" y="174"/>
                  </a:lnTo>
                  <a:lnTo>
                    <a:pt x="622" y="154"/>
                  </a:lnTo>
                  <a:lnTo>
                    <a:pt x="625" y="132"/>
                  </a:lnTo>
                  <a:lnTo>
                    <a:pt x="625" y="124"/>
                  </a:lnTo>
                  <a:lnTo>
                    <a:pt x="622" y="92"/>
                  </a:lnTo>
                  <a:lnTo>
                    <a:pt x="625" y="67"/>
                  </a:lnTo>
                  <a:lnTo>
                    <a:pt x="630" y="44"/>
                  </a:lnTo>
                  <a:lnTo>
                    <a:pt x="642" y="22"/>
                  </a:lnTo>
                  <a:lnTo>
                    <a:pt x="660" y="0"/>
                  </a:lnTo>
                  <a:close/>
                </a:path>
              </a:pathLst>
            </a:custGeom>
            <a:solidFill>
              <a:srgbClr val="A3BABF"/>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i-FI" dirty="0">
                <a:latin typeface="Garamond" panose="02020404030301010803" pitchFamily="18" charset="0"/>
              </a:endParaRPr>
            </a:p>
          </p:txBody>
        </p:sp>
      </p:grpSp>
      <p:sp>
        <p:nvSpPr>
          <p:cNvPr id="9" name="Footer Placeholder 8"/>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3231761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a:t>My Belief</a:t>
            </a:r>
          </a:p>
        </p:txBody>
      </p:sp>
      <p:sp>
        <p:nvSpPr>
          <p:cNvPr id="3" name="Content Placeholder 2"/>
          <p:cNvSpPr>
            <a:spLocks noGrp="1"/>
          </p:cNvSpPr>
          <p:nvPr>
            <p:ph idx="1"/>
          </p:nvPr>
        </p:nvSpPr>
        <p:spPr>
          <a:xfrm>
            <a:off x="457200" y="1124744"/>
            <a:ext cx="8229600" cy="5328592"/>
          </a:xfrm>
        </p:spPr>
        <p:txBody>
          <a:bodyPr>
            <a:normAutofit/>
          </a:bodyPr>
          <a:lstStyle/>
          <a:p>
            <a:pPr marL="0" indent="0">
              <a:buNone/>
            </a:pPr>
            <a:r>
              <a:rPr lang="en-US" dirty="0"/>
              <a:t>Every child </a:t>
            </a:r>
          </a:p>
          <a:p>
            <a:pPr marL="0" indent="0">
              <a:buNone/>
            </a:pPr>
            <a:r>
              <a:rPr lang="en-US" dirty="0"/>
              <a:t>	no matter their background </a:t>
            </a:r>
          </a:p>
          <a:p>
            <a:pPr marL="0" indent="0">
              <a:buNone/>
            </a:pPr>
            <a:r>
              <a:rPr lang="en-US" dirty="0"/>
              <a:t>		no matter their circumstances </a:t>
            </a:r>
          </a:p>
          <a:p>
            <a:pPr marL="0" indent="0">
              <a:buNone/>
            </a:pPr>
            <a:r>
              <a:rPr lang="en-US" dirty="0"/>
              <a:t>Deserves a teacher who </a:t>
            </a:r>
          </a:p>
          <a:p>
            <a:pPr marL="400050" lvl="1" indent="0">
              <a:buNone/>
            </a:pPr>
            <a:r>
              <a:rPr lang="en-US" sz="3200" dirty="0"/>
              <a:t>Cares deeply about them as an individual and their success as a learner </a:t>
            </a:r>
          </a:p>
          <a:p>
            <a:pPr marL="400050" lvl="1" indent="0">
              <a:buNone/>
            </a:pPr>
            <a:r>
              <a:rPr lang="en-US" sz="3200" dirty="0"/>
              <a:t>and</a:t>
            </a:r>
          </a:p>
          <a:p>
            <a:pPr marL="400050" lvl="1" indent="0">
              <a:buNone/>
            </a:pPr>
            <a:r>
              <a:rPr lang="en-US" sz="3100" dirty="0"/>
              <a:t>Sees their potential to contribute to society as a whole when they become adults</a:t>
            </a:r>
          </a:p>
        </p:txBody>
      </p:sp>
      <p:sp>
        <p:nvSpPr>
          <p:cNvPr id="4" name="Footer Placeholder 3"/>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1276400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303DC-B999-F649-83D3-B732EB9C4004}"/>
              </a:ext>
            </a:extLst>
          </p:cNvPr>
          <p:cNvSpPr>
            <a:spLocks noGrp="1"/>
          </p:cNvSpPr>
          <p:nvPr>
            <p:ph type="title"/>
          </p:nvPr>
        </p:nvSpPr>
        <p:spPr/>
        <p:txBody>
          <a:bodyPr>
            <a:normAutofit/>
          </a:bodyPr>
          <a:lstStyle/>
          <a:p>
            <a:r>
              <a:rPr lang="en-US" sz="4000" dirty="0"/>
              <a:t>Teachers’ Actions Matter</a:t>
            </a:r>
          </a:p>
        </p:txBody>
      </p:sp>
      <p:sp>
        <p:nvSpPr>
          <p:cNvPr id="3" name="Content Placeholder 2">
            <a:extLst>
              <a:ext uri="{FF2B5EF4-FFF2-40B4-BE49-F238E27FC236}">
                <a16:creationId xmlns:a16="http://schemas.microsoft.com/office/drawing/2014/main" id="{BF01E874-756F-5C4F-A084-96AB82B7547F}"/>
              </a:ext>
            </a:extLst>
          </p:cNvPr>
          <p:cNvSpPr>
            <a:spLocks noGrp="1"/>
          </p:cNvSpPr>
          <p:nvPr>
            <p:ph idx="1"/>
          </p:nvPr>
        </p:nvSpPr>
        <p:spPr/>
        <p:txBody>
          <a:bodyPr>
            <a:normAutofit/>
          </a:bodyPr>
          <a:lstStyle/>
          <a:p>
            <a:pPr marL="0" indent="0">
              <a:buNone/>
            </a:pPr>
            <a:r>
              <a:rPr lang="en-US" dirty="0"/>
              <a:t>Only thing truly within control of a teacher: </a:t>
            </a:r>
          </a:p>
          <a:p>
            <a:pPr marL="0" indent="0">
              <a:buNone/>
            </a:pPr>
            <a:r>
              <a:rPr lang="en-US" dirty="0"/>
              <a:t>the relationships they construct with and among their students. </a:t>
            </a:r>
          </a:p>
          <a:p>
            <a:r>
              <a:rPr lang="en-US" dirty="0"/>
              <a:t>Teachers have to power to make students feel loved or unlovable, a part of the class family or an outsider.  </a:t>
            </a:r>
          </a:p>
          <a:p>
            <a:r>
              <a:rPr lang="en-US" dirty="0"/>
              <a:t>Must insist on the intrinsic worth and dignity simply for being human</a:t>
            </a:r>
          </a:p>
        </p:txBody>
      </p:sp>
      <p:sp>
        <p:nvSpPr>
          <p:cNvPr id="4" name="Footer Placeholder 3">
            <a:extLst>
              <a:ext uri="{FF2B5EF4-FFF2-40B4-BE49-F238E27FC236}">
                <a16:creationId xmlns:a16="http://schemas.microsoft.com/office/drawing/2014/main" id="{1822373D-DD29-5D4E-8B41-69835CC6398E}"/>
              </a:ext>
            </a:extLst>
          </p:cNvPr>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1556346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2"/>
          <p:cNvSpPr txBox="1"/>
          <p:nvPr/>
        </p:nvSpPr>
        <p:spPr>
          <a:xfrm>
            <a:off x="683568" y="1556792"/>
            <a:ext cx="7507992" cy="4440247"/>
          </a:xfrm>
          <a:prstGeom prst="rect">
            <a:avLst/>
          </a:prstGeom>
        </p:spPr>
        <p:txBody>
          <a:bodyPr lIns="90000" tIns="45000" rIns="90000" bIns="45000"/>
          <a:lstStyle/>
          <a:p>
            <a:pPr>
              <a:buSzPct val="45000"/>
            </a:pPr>
            <a:endParaRPr lang="fi-FI" sz="2800" dirty="0">
              <a:solidFill>
                <a:srgbClr val="2F1F58"/>
              </a:solidFill>
              <a:latin typeface="Garamond" panose="02020404030301010803" pitchFamily="18" charset="0"/>
              <a:ea typeface="Candara"/>
            </a:endParaRPr>
          </a:p>
        </p:txBody>
      </p:sp>
      <p:sp>
        <p:nvSpPr>
          <p:cNvPr id="6" name="Content Placeholder 5"/>
          <p:cNvSpPr>
            <a:spLocks noGrp="1"/>
          </p:cNvSpPr>
          <p:nvPr>
            <p:ph sz="half" idx="1"/>
          </p:nvPr>
        </p:nvSpPr>
        <p:spPr>
          <a:xfrm>
            <a:off x="251520" y="404663"/>
            <a:ext cx="4032448" cy="5592375"/>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marL="0" lvl="1" indent="0" algn="ctr">
              <a:lnSpc>
                <a:spcPct val="120000"/>
              </a:lnSpc>
              <a:spcBef>
                <a:spcPts val="24"/>
              </a:spcBef>
              <a:buSzPct val="45000"/>
              <a:buNone/>
            </a:pPr>
            <a:r>
              <a:rPr lang="fi-FI" sz="2800" dirty="0" err="1">
                <a:solidFill>
                  <a:schemeClr val="tx1">
                    <a:lumMod val="95000"/>
                    <a:lumOff val="5000"/>
                  </a:schemeClr>
                </a:solidFill>
                <a:ea typeface="Candara"/>
              </a:rPr>
              <a:t>Maximize</a:t>
            </a:r>
            <a:r>
              <a:rPr lang="fi-FI" sz="2800" dirty="0">
                <a:solidFill>
                  <a:schemeClr val="tx1">
                    <a:lumMod val="95000"/>
                    <a:lumOff val="5000"/>
                  </a:schemeClr>
                </a:solidFill>
                <a:ea typeface="Candara"/>
              </a:rPr>
              <a:t> </a:t>
            </a:r>
            <a:r>
              <a:rPr lang="fi-FI" sz="2800" dirty="0" err="1">
                <a:solidFill>
                  <a:schemeClr val="tx1">
                    <a:lumMod val="95000"/>
                    <a:lumOff val="5000"/>
                  </a:schemeClr>
                </a:solidFill>
                <a:ea typeface="Candara"/>
              </a:rPr>
              <a:t>academic</a:t>
            </a:r>
            <a:r>
              <a:rPr lang="fi-FI" sz="2800" dirty="0">
                <a:solidFill>
                  <a:schemeClr val="tx1">
                    <a:lumMod val="95000"/>
                    <a:lumOff val="5000"/>
                  </a:schemeClr>
                </a:solidFill>
                <a:ea typeface="Candara"/>
              </a:rPr>
              <a:t> and social </a:t>
            </a:r>
            <a:r>
              <a:rPr lang="fi-FI" sz="2800" dirty="0" err="1">
                <a:solidFill>
                  <a:schemeClr val="tx1">
                    <a:lumMod val="95000"/>
                    <a:lumOff val="5000"/>
                  </a:schemeClr>
                </a:solidFill>
                <a:ea typeface="Candara"/>
              </a:rPr>
              <a:t>opportunities</a:t>
            </a:r>
            <a:r>
              <a:rPr lang="fi-FI" sz="2800" dirty="0">
                <a:solidFill>
                  <a:schemeClr val="tx1">
                    <a:lumMod val="95000"/>
                    <a:lumOff val="5000"/>
                  </a:schemeClr>
                </a:solidFill>
                <a:ea typeface="Candara"/>
              </a:rPr>
              <a:t>, </a:t>
            </a:r>
            <a:r>
              <a:rPr lang="fi-FI" sz="2800" dirty="0" err="1">
                <a:solidFill>
                  <a:schemeClr val="tx1">
                    <a:lumMod val="95000"/>
                    <a:lumOff val="5000"/>
                  </a:schemeClr>
                </a:solidFill>
                <a:ea typeface="Candara"/>
              </a:rPr>
              <a:t>rather</a:t>
            </a:r>
            <a:r>
              <a:rPr lang="fi-FI" sz="2800" dirty="0">
                <a:solidFill>
                  <a:schemeClr val="tx1">
                    <a:lumMod val="95000"/>
                    <a:lumOff val="5000"/>
                  </a:schemeClr>
                </a:solidFill>
                <a:ea typeface="Candara"/>
              </a:rPr>
              <a:t> </a:t>
            </a:r>
            <a:r>
              <a:rPr lang="fi-FI" sz="2800" dirty="0" err="1">
                <a:solidFill>
                  <a:schemeClr val="tx1">
                    <a:lumMod val="95000"/>
                    <a:lumOff val="5000"/>
                  </a:schemeClr>
                </a:solidFill>
                <a:ea typeface="Candara"/>
              </a:rPr>
              <a:t>than</a:t>
            </a:r>
            <a:r>
              <a:rPr lang="fi-FI" sz="2800" dirty="0">
                <a:solidFill>
                  <a:schemeClr val="tx1">
                    <a:lumMod val="95000"/>
                    <a:lumOff val="5000"/>
                  </a:schemeClr>
                </a:solidFill>
                <a:ea typeface="Candara"/>
              </a:rPr>
              <a:t> </a:t>
            </a:r>
            <a:r>
              <a:rPr lang="fi-FI" sz="2800" dirty="0" err="1">
                <a:solidFill>
                  <a:schemeClr val="tx1">
                    <a:lumMod val="95000"/>
                    <a:lumOff val="5000"/>
                  </a:schemeClr>
                </a:solidFill>
                <a:ea typeface="Candara"/>
              </a:rPr>
              <a:t>reproduce</a:t>
            </a:r>
            <a:r>
              <a:rPr lang="fi-FI" sz="2800" dirty="0">
                <a:solidFill>
                  <a:schemeClr val="tx1">
                    <a:lumMod val="95000"/>
                    <a:lumOff val="5000"/>
                  </a:schemeClr>
                </a:solidFill>
                <a:ea typeface="Candara"/>
              </a:rPr>
              <a:t> social </a:t>
            </a:r>
            <a:r>
              <a:rPr lang="fi-FI" sz="2800" dirty="0" err="1">
                <a:solidFill>
                  <a:schemeClr val="tx1">
                    <a:lumMod val="95000"/>
                    <a:lumOff val="5000"/>
                  </a:schemeClr>
                </a:solidFill>
                <a:ea typeface="Candara"/>
              </a:rPr>
              <a:t>inequities</a:t>
            </a:r>
            <a:r>
              <a:rPr lang="fi-FI" sz="2800" dirty="0">
                <a:solidFill>
                  <a:schemeClr val="tx1">
                    <a:lumMod val="95000"/>
                    <a:lumOff val="5000"/>
                  </a:schemeClr>
                </a:solidFill>
                <a:ea typeface="Candara"/>
              </a:rPr>
              <a:t> in </a:t>
            </a:r>
            <a:r>
              <a:rPr lang="fi-FI" sz="2800" dirty="0" err="1">
                <a:solidFill>
                  <a:schemeClr val="tx1">
                    <a:lumMod val="95000"/>
                    <a:lumOff val="5000"/>
                  </a:schemeClr>
                </a:solidFill>
                <a:ea typeface="Candara"/>
              </a:rPr>
              <a:t>our</a:t>
            </a:r>
            <a:r>
              <a:rPr lang="fi-FI" sz="2800" dirty="0">
                <a:solidFill>
                  <a:schemeClr val="tx1">
                    <a:lumMod val="95000"/>
                    <a:lumOff val="5000"/>
                  </a:schemeClr>
                </a:solidFill>
                <a:ea typeface="Candara"/>
              </a:rPr>
              <a:t> </a:t>
            </a:r>
            <a:r>
              <a:rPr lang="fi-FI" sz="2800" dirty="0" err="1">
                <a:solidFill>
                  <a:schemeClr val="tx1">
                    <a:lumMod val="95000"/>
                    <a:lumOff val="5000"/>
                  </a:schemeClr>
                </a:solidFill>
                <a:ea typeface="Candara"/>
              </a:rPr>
              <a:t>communities</a:t>
            </a:r>
            <a:r>
              <a:rPr lang="fi-FI" sz="2800" dirty="0">
                <a:solidFill>
                  <a:schemeClr val="tx1">
                    <a:lumMod val="95000"/>
                    <a:lumOff val="5000"/>
                  </a:schemeClr>
                </a:solidFill>
                <a:ea typeface="Candara"/>
              </a:rPr>
              <a:t>
</a:t>
            </a:r>
          </a:p>
          <a:p>
            <a:pPr marL="0" lvl="1" indent="0" algn="ctr">
              <a:lnSpc>
                <a:spcPct val="120000"/>
              </a:lnSpc>
              <a:spcBef>
                <a:spcPts val="24"/>
              </a:spcBef>
              <a:buSzPct val="45000"/>
              <a:buNone/>
            </a:pPr>
            <a:r>
              <a:rPr lang="fi-FI" sz="2800" dirty="0" err="1">
                <a:solidFill>
                  <a:schemeClr val="tx1">
                    <a:lumMod val="95000"/>
                    <a:lumOff val="5000"/>
                  </a:schemeClr>
                </a:solidFill>
                <a:ea typeface="Candara"/>
              </a:rPr>
              <a:t>Nurture</a:t>
            </a:r>
            <a:r>
              <a:rPr lang="fi-FI" sz="2800" dirty="0">
                <a:solidFill>
                  <a:schemeClr val="tx1">
                    <a:lumMod val="95000"/>
                    <a:lumOff val="5000"/>
                  </a:schemeClr>
                </a:solidFill>
                <a:ea typeface="Candara"/>
              </a:rPr>
              <a:t> a </a:t>
            </a:r>
            <a:r>
              <a:rPr lang="fi-FI" sz="2800" dirty="0" err="1">
                <a:solidFill>
                  <a:schemeClr val="tx1">
                    <a:lumMod val="95000"/>
                    <a:lumOff val="5000"/>
                  </a:schemeClr>
                </a:solidFill>
                <a:ea typeface="Candara"/>
              </a:rPr>
              <a:t>healthy</a:t>
            </a:r>
            <a:r>
              <a:rPr lang="fi-FI" sz="2800" dirty="0">
                <a:solidFill>
                  <a:schemeClr val="tx1">
                    <a:lumMod val="95000"/>
                    <a:lumOff val="5000"/>
                  </a:schemeClr>
                </a:solidFill>
                <a:ea typeface="Candara"/>
              </a:rPr>
              <a:t> </a:t>
            </a:r>
            <a:r>
              <a:rPr lang="fi-FI" sz="2800" dirty="0" err="1">
                <a:solidFill>
                  <a:schemeClr val="tx1">
                    <a:lumMod val="95000"/>
                    <a:lumOff val="5000"/>
                  </a:schemeClr>
                </a:solidFill>
                <a:ea typeface="Candara"/>
              </a:rPr>
              <a:t>psychological</a:t>
            </a:r>
            <a:r>
              <a:rPr lang="fi-FI" sz="2800" dirty="0">
                <a:solidFill>
                  <a:schemeClr val="tx1">
                    <a:lumMod val="95000"/>
                    <a:lumOff val="5000"/>
                  </a:schemeClr>
                </a:solidFill>
                <a:ea typeface="Candara"/>
              </a:rPr>
              <a:t> </a:t>
            </a:r>
            <a:r>
              <a:rPr lang="fi-FI" sz="2800" dirty="0" err="1">
                <a:solidFill>
                  <a:schemeClr val="tx1">
                    <a:lumMod val="95000"/>
                    <a:lumOff val="5000"/>
                  </a:schemeClr>
                </a:solidFill>
                <a:ea typeface="Candara"/>
              </a:rPr>
              <a:t>frame</a:t>
            </a:r>
            <a:r>
              <a:rPr lang="fi-FI" sz="2800" dirty="0">
                <a:solidFill>
                  <a:schemeClr val="tx1">
                    <a:lumMod val="95000"/>
                    <a:lumOff val="5000"/>
                  </a:schemeClr>
                </a:solidFill>
                <a:ea typeface="Candara"/>
              </a:rPr>
              <a:t> of </a:t>
            </a:r>
            <a:r>
              <a:rPr lang="fi-FI" sz="2800" dirty="0" err="1">
                <a:solidFill>
                  <a:schemeClr val="tx1">
                    <a:lumMod val="95000"/>
                    <a:lumOff val="5000"/>
                  </a:schemeClr>
                </a:solidFill>
                <a:ea typeface="Candara"/>
              </a:rPr>
              <a:t>mind</a:t>
            </a:r>
            <a:r>
              <a:rPr lang="fi-FI" sz="2800" dirty="0">
                <a:solidFill>
                  <a:schemeClr val="tx1">
                    <a:lumMod val="95000"/>
                    <a:lumOff val="5000"/>
                  </a:schemeClr>
                </a:solidFill>
                <a:ea typeface="Candara"/>
              </a:rPr>
              <a:t> in </a:t>
            </a:r>
            <a:r>
              <a:rPr lang="fi-FI" sz="2800" dirty="0" err="1">
                <a:solidFill>
                  <a:schemeClr val="tx1">
                    <a:lumMod val="95000"/>
                    <a:lumOff val="5000"/>
                  </a:schemeClr>
                </a:solidFill>
                <a:ea typeface="Candara"/>
              </a:rPr>
              <a:t>all</a:t>
            </a:r>
            <a:r>
              <a:rPr lang="fi-FI" sz="2800" dirty="0">
                <a:solidFill>
                  <a:schemeClr val="tx1">
                    <a:lumMod val="95000"/>
                    <a:lumOff val="5000"/>
                  </a:schemeClr>
                </a:solidFill>
                <a:ea typeface="Candara"/>
              </a:rPr>
              <a:t> </a:t>
            </a:r>
            <a:r>
              <a:rPr lang="fi-FI" sz="2800" dirty="0" err="1">
                <a:solidFill>
                  <a:schemeClr val="tx1">
                    <a:lumMod val="95000"/>
                    <a:lumOff val="5000"/>
                  </a:schemeClr>
                </a:solidFill>
                <a:ea typeface="Candara"/>
              </a:rPr>
              <a:t>students</a:t>
            </a:r>
            <a:r>
              <a:rPr lang="fi-FI" sz="2800" dirty="0">
                <a:solidFill>
                  <a:schemeClr val="tx1">
                    <a:lumMod val="95000"/>
                    <a:lumOff val="5000"/>
                  </a:schemeClr>
                </a:solidFill>
                <a:ea typeface="Candara"/>
              </a:rPr>
              <a:t> </a:t>
            </a:r>
            <a:r>
              <a:rPr lang="fi-FI" sz="2800" dirty="0" err="1">
                <a:solidFill>
                  <a:schemeClr val="tx1">
                    <a:lumMod val="95000"/>
                    <a:lumOff val="5000"/>
                  </a:schemeClr>
                </a:solidFill>
                <a:ea typeface="Candara"/>
              </a:rPr>
              <a:t>regardless</a:t>
            </a:r>
            <a:r>
              <a:rPr lang="fi-FI" sz="2800" dirty="0">
                <a:solidFill>
                  <a:schemeClr val="tx1">
                    <a:lumMod val="95000"/>
                    <a:lumOff val="5000"/>
                  </a:schemeClr>
                </a:solidFill>
                <a:ea typeface="Candara"/>
              </a:rPr>
              <a:t> of </a:t>
            </a:r>
            <a:r>
              <a:rPr lang="fi-FI" sz="2800" dirty="0" err="1">
                <a:solidFill>
                  <a:schemeClr val="tx1">
                    <a:lumMod val="95000"/>
                    <a:lumOff val="5000"/>
                  </a:schemeClr>
                </a:solidFill>
                <a:ea typeface="Candara"/>
              </a:rPr>
              <a:t>gender</a:t>
            </a:r>
            <a:r>
              <a:rPr lang="fi-FI" sz="2800" dirty="0">
                <a:solidFill>
                  <a:schemeClr val="tx1">
                    <a:lumMod val="95000"/>
                    <a:lumOff val="5000"/>
                  </a:schemeClr>
                </a:solidFill>
                <a:ea typeface="Candara"/>
              </a:rPr>
              <a:t> </a:t>
            </a:r>
            <a:r>
              <a:rPr lang="fi-FI" sz="2800" dirty="0" err="1">
                <a:solidFill>
                  <a:schemeClr val="tx1">
                    <a:lumMod val="95000"/>
                    <a:lumOff val="5000"/>
                  </a:schemeClr>
                </a:solidFill>
                <a:ea typeface="Candara"/>
              </a:rPr>
              <a:t>expression</a:t>
            </a:r>
            <a:r>
              <a:rPr lang="fi-FI" sz="2800" dirty="0">
                <a:solidFill>
                  <a:schemeClr val="tx1">
                    <a:lumMod val="95000"/>
                    <a:lumOff val="5000"/>
                  </a:schemeClr>
                </a:solidFill>
                <a:ea typeface="Candara"/>
              </a:rPr>
              <a:t>, </a:t>
            </a:r>
            <a:r>
              <a:rPr lang="fi-FI" sz="2800" dirty="0" err="1">
                <a:solidFill>
                  <a:schemeClr val="tx1">
                    <a:lumMod val="95000"/>
                    <a:lumOff val="5000"/>
                  </a:schemeClr>
                </a:solidFill>
                <a:ea typeface="Candara"/>
              </a:rPr>
              <a:t>sexual</a:t>
            </a:r>
            <a:r>
              <a:rPr lang="fi-FI" sz="2800" dirty="0">
                <a:solidFill>
                  <a:schemeClr val="tx1">
                    <a:lumMod val="95000"/>
                    <a:lumOff val="5000"/>
                  </a:schemeClr>
                </a:solidFill>
                <a:ea typeface="Candara"/>
              </a:rPr>
              <a:t> </a:t>
            </a:r>
            <a:r>
              <a:rPr lang="fi-FI" sz="2800" dirty="0" err="1">
                <a:solidFill>
                  <a:schemeClr val="tx1">
                    <a:lumMod val="95000"/>
                    <a:lumOff val="5000"/>
                  </a:schemeClr>
                </a:solidFill>
                <a:ea typeface="Candara"/>
              </a:rPr>
              <a:t>orientations</a:t>
            </a:r>
            <a:r>
              <a:rPr lang="fi-FI" sz="2800" dirty="0">
                <a:solidFill>
                  <a:schemeClr val="tx1">
                    <a:lumMod val="95000"/>
                    <a:lumOff val="5000"/>
                  </a:schemeClr>
                </a:solidFill>
                <a:ea typeface="Candara"/>
              </a:rPr>
              <a:t>, </a:t>
            </a:r>
            <a:r>
              <a:rPr lang="fi-FI" sz="2800" dirty="0" err="1">
                <a:solidFill>
                  <a:schemeClr val="tx1">
                    <a:lumMod val="95000"/>
                    <a:lumOff val="5000"/>
                  </a:schemeClr>
                </a:solidFill>
                <a:ea typeface="Candara"/>
              </a:rPr>
              <a:t>language</a:t>
            </a:r>
            <a:r>
              <a:rPr lang="fi-FI" sz="2800" dirty="0">
                <a:solidFill>
                  <a:schemeClr val="tx1">
                    <a:lumMod val="95000"/>
                    <a:lumOff val="5000"/>
                  </a:schemeClr>
                </a:solidFill>
                <a:ea typeface="Candara"/>
              </a:rPr>
              <a:t>, </a:t>
            </a:r>
            <a:r>
              <a:rPr lang="fi-FI" sz="2800" dirty="0" err="1">
                <a:solidFill>
                  <a:schemeClr val="tx1">
                    <a:lumMod val="95000"/>
                    <a:lumOff val="5000"/>
                  </a:schemeClr>
                </a:solidFill>
                <a:ea typeface="Candara"/>
              </a:rPr>
              <a:t>social</a:t>
            </a:r>
            <a:r>
              <a:rPr lang="fi-FI" sz="2800" dirty="0">
                <a:solidFill>
                  <a:schemeClr val="tx1">
                    <a:lumMod val="95000"/>
                    <a:lumOff val="5000"/>
                  </a:schemeClr>
                </a:solidFill>
                <a:ea typeface="Candara"/>
              </a:rPr>
              <a:t> status, </a:t>
            </a:r>
            <a:r>
              <a:rPr lang="fi-FI" sz="2800" dirty="0" err="1">
                <a:solidFill>
                  <a:schemeClr val="tx1">
                    <a:lumMod val="95000"/>
                    <a:lumOff val="5000"/>
                  </a:schemeClr>
                </a:solidFill>
                <a:ea typeface="Candara"/>
              </a:rPr>
              <a:t>ability</a:t>
            </a:r>
            <a:r>
              <a:rPr lang="fi-FI" sz="2800" dirty="0">
                <a:solidFill>
                  <a:schemeClr val="tx1">
                    <a:lumMod val="95000"/>
                    <a:lumOff val="5000"/>
                  </a:schemeClr>
                </a:solidFill>
                <a:ea typeface="Candara"/>
              </a:rPr>
              <a:t>, </a:t>
            </a:r>
            <a:r>
              <a:rPr lang="fi-FI" sz="2800" dirty="0" err="1">
                <a:solidFill>
                  <a:schemeClr val="tx1">
                    <a:lumMod val="95000"/>
                    <a:lumOff val="5000"/>
                  </a:schemeClr>
                </a:solidFill>
                <a:ea typeface="Candara"/>
              </a:rPr>
              <a:t>religion</a:t>
            </a:r>
            <a:r>
              <a:rPr lang="fi-FI" sz="2800" dirty="0">
                <a:solidFill>
                  <a:schemeClr val="tx1">
                    <a:lumMod val="95000"/>
                    <a:lumOff val="5000"/>
                  </a:schemeClr>
                </a:solidFill>
                <a:ea typeface="Candara"/>
              </a:rPr>
              <a:t>, </a:t>
            </a:r>
            <a:r>
              <a:rPr lang="fi-FI" sz="2800" dirty="0" err="1">
                <a:solidFill>
                  <a:schemeClr val="tx1">
                    <a:lumMod val="95000"/>
                    <a:lumOff val="5000"/>
                  </a:schemeClr>
                </a:solidFill>
                <a:ea typeface="Candara"/>
              </a:rPr>
              <a:t>race</a:t>
            </a:r>
            <a:r>
              <a:rPr lang="fi-FI" sz="2800" dirty="0">
                <a:solidFill>
                  <a:schemeClr val="tx1">
                    <a:lumMod val="95000"/>
                    <a:lumOff val="5000"/>
                  </a:schemeClr>
                </a:solidFill>
                <a:ea typeface="Candara"/>
              </a:rPr>
              <a:t> or </a:t>
            </a:r>
            <a:r>
              <a:rPr lang="fi-FI" sz="2800" dirty="0" err="1">
                <a:solidFill>
                  <a:schemeClr val="tx1">
                    <a:lumMod val="95000"/>
                    <a:lumOff val="5000"/>
                  </a:schemeClr>
                </a:solidFill>
                <a:ea typeface="Candara"/>
              </a:rPr>
              <a:t>interests</a:t>
            </a:r>
            <a:endParaRPr lang="fi-FI" sz="2000" dirty="0">
              <a:solidFill>
                <a:schemeClr val="tx1">
                  <a:lumMod val="95000"/>
                  <a:lumOff val="5000"/>
                </a:schemeClr>
              </a:solidFill>
            </a:endParaRPr>
          </a:p>
        </p:txBody>
      </p:sp>
      <p:pic>
        <p:nvPicPr>
          <p:cNvPr id="8" name="Content Placeholder 7" descr="Child Friendly Community.JPG"/>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t="-4950" b="-4950"/>
          <a:stretch/>
        </p:blipFill>
        <p:spPr>
          <a:xfrm>
            <a:off x="4467874" y="1556792"/>
            <a:ext cx="4568622" cy="3757066"/>
          </a:xfrm>
        </p:spPr>
      </p:pic>
      <p:sp>
        <p:nvSpPr>
          <p:cNvPr id="2" name="Footer Placeholder 1"/>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3780602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081545-E3BB-9147-B61E-568BC2CD190C}"/>
              </a:ext>
            </a:extLst>
          </p:cNvPr>
          <p:cNvSpPr>
            <a:spLocks noGrp="1"/>
          </p:cNvSpPr>
          <p:nvPr>
            <p:ph idx="1"/>
          </p:nvPr>
        </p:nvSpPr>
        <p:spPr>
          <a:xfrm>
            <a:off x="539552" y="1166018"/>
            <a:ext cx="8229600" cy="4525963"/>
          </a:xfrm>
        </p:spPr>
        <p:txBody>
          <a:bodyPr>
            <a:normAutofit fontScale="77500" lnSpcReduction="20000"/>
          </a:bodyPr>
          <a:lstStyle/>
          <a:p>
            <a:pPr marL="0" indent="0" algn="ctr">
              <a:lnSpc>
                <a:spcPct val="120000"/>
              </a:lnSpc>
              <a:buNone/>
            </a:pPr>
            <a:r>
              <a:rPr lang="en-US" sz="4000" dirty="0"/>
              <a:t>Students have to work out who they are (and are not) within the constraints of the particular institutions (physical and virtual) in which they spend their time. </a:t>
            </a:r>
          </a:p>
          <a:p>
            <a:pPr marL="0" indent="0">
              <a:lnSpc>
                <a:spcPct val="120000"/>
              </a:lnSpc>
              <a:buNone/>
            </a:pPr>
            <a:r>
              <a:rPr lang="en-US" sz="4000" dirty="0"/>
              <a:t>  </a:t>
            </a:r>
          </a:p>
          <a:p>
            <a:pPr marL="0" indent="0" algn="ctr">
              <a:lnSpc>
                <a:spcPct val="120000"/>
              </a:lnSpc>
              <a:buNone/>
            </a:pPr>
            <a:r>
              <a:rPr lang="en-US" sz="4000" dirty="0"/>
              <a:t>You can only be who you are </a:t>
            </a:r>
          </a:p>
          <a:p>
            <a:pPr marL="0" indent="0" algn="ctr">
              <a:lnSpc>
                <a:spcPct val="120000"/>
              </a:lnSpc>
              <a:buNone/>
            </a:pPr>
            <a:r>
              <a:rPr lang="en-US" sz="4000" b="1" dirty="0"/>
              <a:t>But you can still combat </a:t>
            </a:r>
          </a:p>
          <a:p>
            <a:pPr marL="0" indent="0" algn="ctr">
              <a:lnSpc>
                <a:spcPct val="120000"/>
              </a:lnSpc>
              <a:buNone/>
            </a:pPr>
            <a:r>
              <a:rPr lang="en-US" sz="4000" b="1" dirty="0"/>
              <a:t>both actual and symbolic violence</a:t>
            </a:r>
          </a:p>
        </p:txBody>
      </p:sp>
      <p:sp>
        <p:nvSpPr>
          <p:cNvPr id="4" name="Footer Placeholder 3">
            <a:extLst>
              <a:ext uri="{FF2B5EF4-FFF2-40B4-BE49-F238E27FC236}">
                <a16:creationId xmlns:a16="http://schemas.microsoft.com/office/drawing/2014/main" id="{2BE8EADF-76D6-014F-B4FB-7A77C8CD3B44}"/>
              </a:ext>
            </a:extLst>
          </p:cNvPr>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4225007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FF356-25BB-9941-84E8-A32CB000DF60}"/>
              </a:ext>
            </a:extLst>
          </p:cNvPr>
          <p:cNvSpPr>
            <a:spLocks noGrp="1"/>
          </p:cNvSpPr>
          <p:nvPr>
            <p:ph type="title"/>
          </p:nvPr>
        </p:nvSpPr>
        <p:spPr/>
        <p:txBody>
          <a:bodyPr>
            <a:normAutofit/>
          </a:bodyPr>
          <a:lstStyle/>
          <a:p>
            <a:r>
              <a:rPr lang="en-US" sz="3600" dirty="0"/>
              <a:t>An Example: Gender Stereotyping</a:t>
            </a:r>
          </a:p>
        </p:txBody>
      </p:sp>
      <p:sp>
        <p:nvSpPr>
          <p:cNvPr id="3" name="Content Placeholder 2">
            <a:extLst>
              <a:ext uri="{FF2B5EF4-FFF2-40B4-BE49-F238E27FC236}">
                <a16:creationId xmlns:a16="http://schemas.microsoft.com/office/drawing/2014/main" id="{DE1F6BBD-9A98-4540-B3F3-529F0C735BF3}"/>
              </a:ext>
            </a:extLst>
          </p:cNvPr>
          <p:cNvSpPr>
            <a:spLocks noGrp="1"/>
          </p:cNvSpPr>
          <p:nvPr>
            <p:ph idx="1"/>
          </p:nvPr>
        </p:nvSpPr>
        <p:spPr/>
        <p:txBody>
          <a:bodyPr/>
          <a:lstStyle/>
          <a:p>
            <a:r>
              <a:rPr lang="en-US" dirty="0"/>
              <a:t>Coercive behaviors on the part of teachers to insist that students who present themselves as representing one gender / sex or the other must perform in particular ways</a:t>
            </a:r>
          </a:p>
          <a:p>
            <a:pPr marL="0" indent="0">
              <a:buNone/>
            </a:pPr>
            <a:endParaRPr lang="en-US" dirty="0"/>
          </a:p>
          <a:p>
            <a:r>
              <a:rPr lang="en-US" dirty="0"/>
              <a:t>Fixed gender separation in toys, clothes where to set, how to talk.  </a:t>
            </a:r>
          </a:p>
          <a:p>
            <a:pPr marL="0" indent="0">
              <a:buNone/>
            </a:pPr>
            <a:endParaRPr lang="en-US" dirty="0"/>
          </a:p>
        </p:txBody>
      </p:sp>
      <p:sp>
        <p:nvSpPr>
          <p:cNvPr id="4" name="Footer Placeholder 3">
            <a:extLst>
              <a:ext uri="{FF2B5EF4-FFF2-40B4-BE49-F238E27FC236}">
                <a16:creationId xmlns:a16="http://schemas.microsoft.com/office/drawing/2014/main" id="{6C6A0E07-AFD8-BC43-A62E-D6DDA9CE19FE}"/>
              </a:ext>
            </a:extLst>
          </p:cNvPr>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1420358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E05A-E650-EE4B-8376-69DC5C482E0F}"/>
              </a:ext>
            </a:extLst>
          </p:cNvPr>
          <p:cNvSpPr>
            <a:spLocks noGrp="1"/>
          </p:cNvSpPr>
          <p:nvPr>
            <p:ph type="title"/>
          </p:nvPr>
        </p:nvSpPr>
        <p:spPr>
          <a:xfrm>
            <a:off x="336612" y="593696"/>
            <a:ext cx="8686800" cy="860246"/>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eaLnBrk="1" hangingPunct="1">
              <a:defRPr/>
            </a:pPr>
            <a:r>
              <a:rPr lang="en-US" sz="3200" dirty="0"/>
              <a:t>What happens when a feature of your identity is marginalized in school? </a:t>
            </a:r>
            <a:endParaRPr lang="en-US" sz="1800" dirty="0"/>
          </a:p>
        </p:txBody>
      </p:sp>
      <p:sp>
        <p:nvSpPr>
          <p:cNvPr id="3" name="Content Placeholder 2">
            <a:extLst>
              <a:ext uri="{FF2B5EF4-FFF2-40B4-BE49-F238E27FC236}">
                <a16:creationId xmlns:a16="http://schemas.microsoft.com/office/drawing/2014/main" id="{EC3AC3BC-2CA9-ED47-B736-7BDBB0942DBD}"/>
              </a:ext>
            </a:extLst>
          </p:cNvPr>
          <p:cNvSpPr>
            <a:spLocks noGrp="1"/>
          </p:cNvSpPr>
          <p:nvPr>
            <p:ph idx="1"/>
          </p:nvPr>
        </p:nvSpPr>
        <p:spPr>
          <a:xfrm>
            <a:off x="1115616" y="1772816"/>
            <a:ext cx="7128792" cy="4104456"/>
          </a:xfrm>
        </p:spPr>
        <p:txBody>
          <a:bodyPr>
            <a:normAutofit fontScale="92500" lnSpcReduction="10000"/>
          </a:bodyPr>
          <a:lstStyle/>
          <a:p>
            <a:pPr marL="0" indent="0">
              <a:buNone/>
              <a:defRPr/>
            </a:pPr>
            <a:r>
              <a:rPr lang="en-US" dirty="0"/>
              <a:t>from Louise &amp; George Spindler (1993)</a:t>
            </a:r>
            <a:endParaRPr lang="en-US" dirty="0">
              <a:solidFill>
                <a:srgbClr val="4F81BD"/>
              </a:solidFill>
            </a:endParaRPr>
          </a:p>
          <a:p>
            <a:pPr>
              <a:lnSpc>
                <a:spcPct val="110000"/>
              </a:lnSpc>
              <a:spcBef>
                <a:spcPts val="169"/>
              </a:spcBef>
              <a:defRPr/>
            </a:pPr>
            <a:r>
              <a:rPr lang="en-US" sz="2800" dirty="0">
                <a:solidFill>
                  <a:srgbClr val="4F81BD"/>
                </a:solidFill>
              </a:rPr>
              <a:t>Enduring Self</a:t>
            </a:r>
            <a:r>
              <a:rPr lang="en-US" sz="2800" dirty="0"/>
              <a:t> – sense of continuity of experience, meaning &amp; social identity</a:t>
            </a:r>
          </a:p>
          <a:p>
            <a:pPr>
              <a:lnSpc>
                <a:spcPct val="110000"/>
              </a:lnSpc>
              <a:spcBef>
                <a:spcPts val="169"/>
              </a:spcBef>
              <a:defRPr/>
            </a:pPr>
            <a:r>
              <a:rPr lang="en-US" sz="2800" dirty="0">
                <a:solidFill>
                  <a:schemeClr val="accent3">
                    <a:lumMod val="75000"/>
                  </a:schemeClr>
                </a:solidFill>
              </a:rPr>
              <a:t>Situated Self </a:t>
            </a:r>
            <a:r>
              <a:rPr lang="en-US" sz="2800" dirty="0"/>
              <a:t>– contextualized and instrumental, changes selectively to meet the demands of the context</a:t>
            </a:r>
          </a:p>
          <a:p>
            <a:pPr>
              <a:lnSpc>
                <a:spcPct val="110000"/>
              </a:lnSpc>
              <a:spcBef>
                <a:spcPts val="169"/>
              </a:spcBef>
              <a:defRPr/>
            </a:pPr>
            <a:r>
              <a:rPr lang="en-US" sz="2800" dirty="0">
                <a:solidFill>
                  <a:srgbClr val="FF0000"/>
                </a:solidFill>
              </a:rPr>
              <a:t>Endangered Self</a:t>
            </a:r>
            <a:r>
              <a:rPr lang="en-US" sz="2800" dirty="0"/>
              <a:t> – sustained violation of enduring self – damaged identity</a:t>
            </a:r>
          </a:p>
          <a:p>
            <a:pPr marL="0" indent="0">
              <a:buNone/>
            </a:pPr>
            <a:r>
              <a:rPr lang="en-US" sz="1900" dirty="0">
                <a:hlinkClick r:id="rId2">
                  <a:extLst>
                    <a:ext uri="{A12FA001-AC4F-418D-AE19-62706E023703}">
                      <ahyp:hlinkClr xmlns:ahyp="http://schemas.microsoft.com/office/drawing/2018/hyperlinkcolor" val="tx"/>
                    </a:ext>
                  </a:extLst>
                </a:hlinkClick>
              </a:rPr>
              <a:t>Pathways to Cultural Awareness</a:t>
            </a:r>
            <a:r>
              <a:rPr lang="en-US" sz="1900" dirty="0"/>
              <a:t>: Cultural Therapy With Teachers and Students</a:t>
            </a:r>
          </a:p>
        </p:txBody>
      </p:sp>
      <p:sp>
        <p:nvSpPr>
          <p:cNvPr id="4" name="Footer Placeholder 3">
            <a:extLst>
              <a:ext uri="{FF2B5EF4-FFF2-40B4-BE49-F238E27FC236}">
                <a16:creationId xmlns:a16="http://schemas.microsoft.com/office/drawing/2014/main" id="{C4333CA3-194B-7640-9CCF-1C330A5D040B}"/>
              </a:ext>
            </a:extLst>
          </p:cNvPr>
          <p:cNvSpPr>
            <a:spLocks noGrp="1"/>
          </p:cNvSpPr>
          <p:nvPr>
            <p:ph type="ftr" sz="quarter" idx="11"/>
          </p:nvPr>
        </p:nvSpPr>
        <p:spPr/>
        <p:txBody>
          <a:bodyPr/>
          <a:lstStyle/>
          <a:p>
            <a:pPr>
              <a:defRPr/>
            </a:pPr>
            <a:r>
              <a:rPr lang="en-US" dirty="0"/>
              <a:t>Commins 11.11.19 Rainbow Month Lecture</a:t>
            </a:r>
          </a:p>
        </p:txBody>
      </p:sp>
    </p:spTree>
    <p:extLst>
      <p:ext uri="{BB962C8B-B14F-4D97-AF65-F5344CB8AC3E}">
        <p14:creationId xmlns:p14="http://schemas.microsoft.com/office/powerpoint/2010/main" val="2606135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0EBEE-FFB6-A942-8FAD-7A41C629E85A}"/>
              </a:ext>
            </a:extLst>
          </p:cNvPr>
          <p:cNvSpPr>
            <a:spLocks noGrp="1"/>
          </p:cNvSpPr>
          <p:nvPr>
            <p:ph type="title"/>
          </p:nvPr>
        </p:nvSpPr>
        <p:spPr>
          <a:xfrm>
            <a:off x="4976979" y="1459467"/>
            <a:ext cx="3733482" cy="1090538"/>
          </a:xfrm>
        </p:spPr>
        <p:txBody>
          <a:bodyPr>
            <a:normAutofit/>
          </a:bodyPr>
          <a:lstStyle/>
          <a:p>
            <a:pPr>
              <a:lnSpc>
                <a:spcPct val="90000"/>
              </a:lnSpc>
            </a:pPr>
            <a:br>
              <a:rPr lang="en-US" sz="3400" dirty="0">
                <a:solidFill>
                  <a:srgbClr val="000000"/>
                </a:solidFill>
              </a:rPr>
            </a:br>
            <a:endParaRPr lang="en-US" sz="3400" dirty="0">
              <a:solidFill>
                <a:srgbClr val="000000"/>
              </a:solidFill>
            </a:endParaRPr>
          </a:p>
        </p:txBody>
      </p:sp>
      <p:pic>
        <p:nvPicPr>
          <p:cNvPr id="11" name="Picture 1" descr="Robin Stevenson">
            <a:extLst>
              <a:ext uri="{FF2B5EF4-FFF2-40B4-BE49-F238E27FC236}">
                <a16:creationId xmlns:a16="http://schemas.microsoft.com/office/drawing/2014/main" id="{7D6D08E1-C0FB-4745-977A-52B66781E7B3}"/>
              </a:ext>
            </a:extLst>
          </p:cNvPr>
          <p:cNvPicPr>
            <a:picLocks noChangeAspect="1" noChangeArrowheads="1"/>
          </p:cNvPicPr>
          <p:nvPr/>
        </p:nvPicPr>
        <p:blipFill rotWithShape="1">
          <a:blip r:embed="rId2" r:link="rId3" cstate="email">
            <a:alphaModFix/>
            <a:extLst>
              <a:ext uri="{28A0092B-C50C-407E-A947-70E740481C1C}">
                <a14:useLocalDpi xmlns:a14="http://schemas.microsoft.com/office/drawing/2010/main"/>
              </a:ext>
            </a:extLst>
          </a:blip>
          <a:srcRect/>
          <a:stretch>
            <a:fillRect/>
          </a:stretch>
        </p:blipFill>
        <p:spPr bwMode="auto">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0CE683C3-76C0-6247-810E-E4E2B8C9921C}"/>
              </a:ext>
            </a:extLst>
          </p:cNvPr>
          <p:cNvSpPr>
            <a:spLocks noGrp="1"/>
          </p:cNvSpPr>
          <p:nvPr>
            <p:ph idx="1"/>
          </p:nvPr>
        </p:nvSpPr>
        <p:spPr>
          <a:xfrm>
            <a:off x="4974330" y="692696"/>
            <a:ext cx="3733184" cy="5256584"/>
          </a:xfrm>
        </p:spPr>
        <p:txBody>
          <a:bodyPr anchor="ctr">
            <a:normAutofit fontScale="77500" lnSpcReduction="20000"/>
          </a:bodyPr>
          <a:lstStyle/>
          <a:p>
            <a:pPr marL="0" indent="0" algn="ctr">
              <a:buNone/>
            </a:pPr>
            <a:r>
              <a:rPr lang="en-US" sz="2800" dirty="0">
                <a:solidFill>
                  <a:srgbClr val="000000"/>
                </a:solidFill>
              </a:rPr>
              <a:t>Author Robin Stevenson wrote an open letter to Wheaton Warrenville Unit District 200 after officials canceled her school visit. Here's what it said, edited for newspaper style:</a:t>
            </a:r>
          </a:p>
          <a:p>
            <a:pPr marL="0" indent="0" algn="ctr">
              <a:buNone/>
            </a:pPr>
            <a:endParaRPr lang="en-US" sz="2800" dirty="0">
              <a:solidFill>
                <a:srgbClr val="000000"/>
              </a:solidFill>
            </a:endParaRPr>
          </a:p>
          <a:p>
            <a:pPr marL="0" indent="0" algn="ctr">
              <a:buNone/>
            </a:pPr>
            <a:r>
              <a:rPr lang="en-US" sz="2800" dirty="0">
                <a:solidFill>
                  <a:srgbClr val="000000"/>
                </a:solidFill>
              </a:rPr>
              <a:t>From Daily Herald. Suburban Chicago. November 6 2019</a:t>
            </a:r>
          </a:p>
          <a:p>
            <a:pPr marL="0" indent="0" algn="ctr">
              <a:buNone/>
            </a:pPr>
            <a:endParaRPr lang="en-US" sz="2800" dirty="0">
              <a:solidFill>
                <a:srgbClr val="000000"/>
              </a:solidFill>
            </a:endParaRPr>
          </a:p>
          <a:p>
            <a:pPr marL="0" indent="0" algn="ctr">
              <a:buNone/>
            </a:pPr>
            <a:r>
              <a:rPr lang="en-US" sz="2300" u="sng" dirty="0">
                <a:hlinkClick r:id="rId4"/>
              </a:rPr>
              <a:t>https://www.dailyherald.com/news/20191106/read-authors-letter-to-wheaton-warrenville-district-200-after-her-school-visit-was-canceled?fbclid=IwAR0ZqIJ8HAYqsKri85Za1OtN1jH25hBolVy-r9vzIF35IL8hrLf-ihAj_4U</a:t>
            </a:r>
            <a:r>
              <a:rPr lang="en-US" sz="2300" dirty="0"/>
              <a:t> </a:t>
            </a:r>
          </a:p>
          <a:p>
            <a:pPr marL="0" indent="0" algn="ctr">
              <a:buNone/>
            </a:pPr>
            <a:endParaRPr lang="en-US" sz="2800" dirty="0">
              <a:solidFill>
                <a:srgbClr val="000000"/>
              </a:solidFill>
            </a:endParaRPr>
          </a:p>
        </p:txBody>
      </p:sp>
      <p:sp>
        <p:nvSpPr>
          <p:cNvPr id="4" name="Footer Placeholder 3">
            <a:extLst>
              <a:ext uri="{FF2B5EF4-FFF2-40B4-BE49-F238E27FC236}">
                <a16:creationId xmlns:a16="http://schemas.microsoft.com/office/drawing/2014/main" id="{B3AC0540-D185-4340-B63F-44C468700589}"/>
              </a:ext>
            </a:extLst>
          </p:cNvPr>
          <p:cNvSpPr>
            <a:spLocks noGrp="1"/>
          </p:cNvSpPr>
          <p:nvPr>
            <p:ph type="ftr" sz="quarter" idx="11"/>
          </p:nvPr>
        </p:nvSpPr>
        <p:spPr>
          <a:xfrm>
            <a:off x="4152275" y="6337827"/>
            <a:ext cx="3967172" cy="235550"/>
          </a:xfrm>
        </p:spPr>
        <p:txBody>
          <a:bodyPr>
            <a:normAutofit/>
          </a:bodyPr>
          <a:lstStyle/>
          <a:p>
            <a:pPr algn="r">
              <a:spcAft>
                <a:spcPts val="600"/>
              </a:spcAft>
            </a:pPr>
            <a:r>
              <a:rPr lang="en-US" sz="825" dirty="0">
                <a:solidFill>
                  <a:srgbClr val="898989"/>
                </a:solidFill>
              </a:rPr>
              <a:t>Commins 11.11.19 Rainbow Month Lecture</a:t>
            </a:r>
          </a:p>
        </p:txBody>
      </p:sp>
      <p:sp>
        <p:nvSpPr>
          <p:cNvPr id="6" name="TextBox 5">
            <a:extLst>
              <a:ext uri="{FF2B5EF4-FFF2-40B4-BE49-F238E27FC236}">
                <a16:creationId xmlns:a16="http://schemas.microsoft.com/office/drawing/2014/main" id="{854C07F4-3827-934C-BDBA-B52E735F2659}"/>
              </a:ext>
            </a:extLst>
          </p:cNvPr>
          <p:cNvSpPr txBox="1"/>
          <p:nvPr/>
        </p:nvSpPr>
        <p:spPr>
          <a:xfrm>
            <a:off x="3547872" y="3383280"/>
            <a:ext cx="184731" cy="369332"/>
          </a:xfrm>
          <a:prstGeom prst="rect">
            <a:avLst/>
          </a:prstGeom>
          <a:noFill/>
        </p:spPr>
        <p:txBody>
          <a:bodyPr wrap="none" rtlCol="0">
            <a:spAutoFit/>
          </a:bodyPr>
          <a:lstStyle/>
          <a:p>
            <a:endParaRPr lang="en-US" dirty="0">
              <a:latin typeface="Garamond" panose="02020404030301010803" pitchFamily="18" charset="0"/>
            </a:endParaRPr>
          </a:p>
        </p:txBody>
      </p:sp>
      <p:sp>
        <p:nvSpPr>
          <p:cNvPr id="9" name="Rectangle 2">
            <a:extLst>
              <a:ext uri="{FF2B5EF4-FFF2-40B4-BE49-F238E27FC236}">
                <a16:creationId xmlns:a16="http://schemas.microsoft.com/office/drawing/2014/main" id="{3B44399D-0E4D-FD40-9F60-CB402A7D368D}"/>
              </a:ext>
            </a:extLst>
          </p:cNvPr>
          <p:cNvSpPr>
            <a:spLocks noChangeArrowheads="1"/>
          </p:cNvSpPr>
          <p:nvPr/>
        </p:nvSpPr>
        <p:spPr bwMode="auto">
          <a:xfrm>
            <a:off x="611560" y="-31325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Garamond" panose="02020404030301010803" pitchFamily="18" charset="0"/>
            </a:endParaRPr>
          </a:p>
        </p:txBody>
      </p:sp>
    </p:spTree>
    <p:extLst>
      <p:ext uri="{BB962C8B-B14F-4D97-AF65-F5344CB8AC3E}">
        <p14:creationId xmlns:p14="http://schemas.microsoft.com/office/powerpoint/2010/main" val="2026341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Advocacy for Students</a:t>
            </a:r>
          </a:p>
        </p:txBody>
      </p:sp>
      <p:sp>
        <p:nvSpPr>
          <p:cNvPr id="6" name="Content Placeholder 5">
            <a:extLst>
              <a:ext uri="{FF2B5EF4-FFF2-40B4-BE49-F238E27FC236}">
                <a16:creationId xmlns:a16="http://schemas.microsoft.com/office/drawing/2014/main" id="{567FDA4A-FADD-8642-8C62-846C888D9B5D}"/>
              </a:ext>
            </a:extLst>
          </p:cNvPr>
          <p:cNvSpPr>
            <a:spLocks noGrp="1"/>
          </p:cNvSpPr>
          <p:nvPr>
            <p:ph sz="half" idx="2"/>
          </p:nvPr>
        </p:nvSpPr>
        <p:spPr>
          <a:xfrm>
            <a:off x="4932040" y="1436134"/>
            <a:ext cx="4038600" cy="2404864"/>
          </a:xfrm>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dirty="0"/>
              <a:t>Need to be willing to take action to improve students’ access to social and political capital and educational opportunities</a:t>
            </a:r>
          </a:p>
        </p:txBody>
      </p:sp>
      <p:sp>
        <p:nvSpPr>
          <p:cNvPr id="5" name="Footer Placeholder 4">
            <a:extLst>
              <a:ext uri="{FF2B5EF4-FFF2-40B4-BE49-F238E27FC236}">
                <a16:creationId xmlns:a16="http://schemas.microsoft.com/office/drawing/2014/main" id="{9ECDD3AA-EA07-804D-8967-C7B19F197FEC}"/>
              </a:ext>
            </a:extLst>
          </p:cNvPr>
          <p:cNvSpPr>
            <a:spLocks noGrp="1"/>
          </p:cNvSpPr>
          <p:nvPr>
            <p:ph type="ftr" sz="quarter" idx="11"/>
          </p:nvPr>
        </p:nvSpPr>
        <p:spPr/>
        <p:txBody>
          <a:bodyPr/>
          <a:lstStyle/>
          <a:p>
            <a:pPr>
              <a:defRPr/>
            </a:pPr>
            <a:r>
              <a:rPr lang="en-US" altLang="en-US" dirty="0"/>
              <a:t>Commins 11.11.19 Rainbow Month Lecture</a:t>
            </a:r>
          </a:p>
        </p:txBody>
      </p:sp>
      <p:pic>
        <p:nvPicPr>
          <p:cNvPr id="7" name="Content Placeholder 7">
            <a:extLst>
              <a:ext uri="{FF2B5EF4-FFF2-40B4-BE49-F238E27FC236}">
                <a16:creationId xmlns:a16="http://schemas.microsoft.com/office/drawing/2014/main" id="{20D0B280-5855-444F-9FD9-2FBDA3F078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872" y="2258505"/>
            <a:ext cx="4534893" cy="3401170"/>
          </a:xfrm>
          <a:prstGeom prst="rect">
            <a:avLst/>
          </a:prstGeom>
        </p:spPr>
      </p:pic>
    </p:spTree>
    <p:extLst>
      <p:ext uri="{BB962C8B-B14F-4D97-AF65-F5344CB8AC3E}">
        <p14:creationId xmlns:p14="http://schemas.microsoft.com/office/powerpoint/2010/main" val="4285160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A8A39-7170-FB4C-A63F-3A6435E36DA7}"/>
              </a:ext>
            </a:extLst>
          </p:cNvPr>
          <p:cNvSpPr>
            <a:spLocks noGrp="1"/>
          </p:cNvSpPr>
          <p:nvPr>
            <p:ph type="title"/>
          </p:nvPr>
        </p:nvSpPr>
        <p:spPr>
          <a:xfrm>
            <a:off x="3724072" y="629269"/>
            <a:ext cx="4939868" cy="639492"/>
          </a:xfrm>
        </p:spPr>
        <p:txBody>
          <a:bodyPr vert="horz" lIns="91440" tIns="45720" rIns="91440" bIns="45720" rtlCol="0" anchor="ctr">
            <a:normAutofit/>
          </a:bodyPr>
          <a:lstStyle/>
          <a:p>
            <a:pPr>
              <a:lnSpc>
                <a:spcPct val="90000"/>
              </a:lnSpc>
            </a:pPr>
            <a:r>
              <a:rPr lang="en-US" sz="3600" dirty="0"/>
              <a:t>Resilient Students:</a:t>
            </a:r>
          </a:p>
        </p:txBody>
      </p:sp>
      <p:pic>
        <p:nvPicPr>
          <p:cNvPr id="7" name="Content Placeholder 5">
            <a:extLst>
              <a:ext uri="{FF2B5EF4-FFF2-40B4-BE49-F238E27FC236}">
                <a16:creationId xmlns:a16="http://schemas.microsoft.com/office/drawing/2014/main" id="{2F19528F-06E7-3841-A18F-D2E922844406}"/>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rot="5400000">
            <a:off x="-1719064" y="1719064"/>
            <a:ext cx="6858000" cy="3419871"/>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BD6E5A"/>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0E977C99-4719-6141-BFEB-D161F9C9CA23}"/>
              </a:ext>
            </a:extLst>
          </p:cNvPr>
          <p:cNvSpPr>
            <a:spLocks noGrp="1"/>
          </p:cNvSpPr>
          <p:nvPr>
            <p:ph sz="half" idx="2"/>
          </p:nvPr>
        </p:nvSpPr>
        <p:spPr>
          <a:xfrm>
            <a:off x="3565714" y="2111509"/>
            <a:ext cx="5256584" cy="4248451"/>
          </a:xfrm>
        </p:spPr>
        <p:txBody>
          <a:bodyPr vert="horz" lIns="91440" tIns="45720" rIns="91440" bIns="45720" rtlCol="0">
            <a:normAutofit fontScale="70000" lnSpcReduction="20000"/>
          </a:bodyPr>
          <a:lstStyle/>
          <a:p>
            <a:pPr marL="0" indent="0">
              <a:lnSpc>
                <a:spcPct val="120000"/>
              </a:lnSpc>
              <a:spcBef>
                <a:spcPts val="72"/>
              </a:spcBef>
              <a:buNone/>
            </a:pPr>
            <a:r>
              <a:rPr lang="en-US" sz="3600" dirty="0">
                <a:solidFill>
                  <a:schemeClr val="accent2">
                    <a:lumMod val="75000"/>
                  </a:schemeClr>
                </a:solidFill>
              </a:rPr>
              <a:t>Adapt to disturbances to functioning and development</a:t>
            </a:r>
          </a:p>
          <a:p>
            <a:pPr marL="0" indent="0">
              <a:lnSpc>
                <a:spcPct val="120000"/>
              </a:lnSpc>
              <a:spcBef>
                <a:spcPts val="72"/>
              </a:spcBef>
              <a:buNone/>
            </a:pPr>
            <a:r>
              <a:rPr lang="en-US" sz="3600" dirty="0">
                <a:solidFill>
                  <a:schemeClr val="accent5">
                    <a:lumMod val="75000"/>
                  </a:schemeClr>
                </a:solidFill>
              </a:rPr>
              <a:t>Respond to stress in a way that does not impact an individual behaviorally or psychologically</a:t>
            </a:r>
          </a:p>
          <a:p>
            <a:pPr marL="0" indent="0">
              <a:lnSpc>
                <a:spcPct val="120000"/>
              </a:lnSpc>
              <a:spcBef>
                <a:spcPts val="72"/>
              </a:spcBef>
              <a:buNone/>
            </a:pPr>
            <a:r>
              <a:rPr lang="en-US" sz="3600" dirty="0">
                <a:solidFill>
                  <a:schemeClr val="accent4">
                    <a:lumMod val="75000"/>
                  </a:schemeClr>
                </a:solidFill>
              </a:rPr>
              <a:t>Use resources towards positive outcomes</a:t>
            </a:r>
          </a:p>
          <a:p>
            <a:pPr marL="0" indent="0">
              <a:lnSpc>
                <a:spcPct val="120000"/>
              </a:lnSpc>
              <a:spcBef>
                <a:spcPts val="72"/>
              </a:spcBef>
              <a:buNone/>
            </a:pPr>
            <a:r>
              <a:rPr lang="en-US" sz="3600" dirty="0">
                <a:solidFill>
                  <a:schemeClr val="accent6">
                    <a:lumMod val="75000"/>
                  </a:schemeClr>
                </a:solidFill>
              </a:rPr>
              <a:t>Function in a positive way after adverse events</a:t>
            </a:r>
          </a:p>
          <a:p>
            <a:pPr marL="0" indent="0">
              <a:lnSpc>
                <a:spcPct val="120000"/>
              </a:lnSpc>
              <a:spcBef>
                <a:spcPts val="72"/>
              </a:spcBef>
              <a:buNone/>
            </a:pPr>
            <a:r>
              <a:rPr lang="en-US" sz="3600" dirty="0">
                <a:solidFill>
                  <a:schemeClr val="accent3">
                    <a:lumMod val="75000"/>
                  </a:schemeClr>
                </a:solidFill>
              </a:rPr>
              <a:t>Are vulnerable to adverse events</a:t>
            </a:r>
          </a:p>
          <a:p>
            <a:pPr marL="228594" indent="-228600">
              <a:lnSpc>
                <a:spcPct val="90000"/>
              </a:lnSpc>
            </a:pPr>
            <a:endParaRPr lang="en-US" sz="1700" dirty="0">
              <a:latin typeface="+mn-lt"/>
            </a:endParaRPr>
          </a:p>
          <a:p>
            <a:pPr marL="0" indent="0">
              <a:lnSpc>
                <a:spcPct val="90000"/>
              </a:lnSpc>
              <a:buNone/>
            </a:pPr>
            <a:endParaRPr lang="en-US" sz="1700" dirty="0">
              <a:latin typeface="+mn-lt"/>
            </a:endParaRPr>
          </a:p>
          <a:p>
            <a:pPr marL="0" indent="0">
              <a:lnSpc>
                <a:spcPct val="90000"/>
              </a:lnSpc>
              <a:buNone/>
            </a:pPr>
            <a:r>
              <a:rPr lang="en-US" sz="1400" dirty="0"/>
              <a:t>From; "Supportive Relationships and Active Skill-Building Strengthen the Foundations of Resilience:  Working Paper 13." National Scientific Council on the Developing Child, 2015. </a:t>
            </a:r>
          </a:p>
        </p:txBody>
      </p:sp>
      <p:sp>
        <p:nvSpPr>
          <p:cNvPr id="5" name="Footer Placeholder 4">
            <a:extLst>
              <a:ext uri="{FF2B5EF4-FFF2-40B4-BE49-F238E27FC236}">
                <a16:creationId xmlns:a16="http://schemas.microsoft.com/office/drawing/2014/main" id="{FD6A7BDA-139E-9440-8D63-C7EDA9BE54F3}"/>
              </a:ext>
            </a:extLst>
          </p:cNvPr>
          <p:cNvSpPr>
            <a:spLocks noGrp="1"/>
          </p:cNvSpPr>
          <p:nvPr>
            <p:ph type="ftr" sz="quarter" idx="11"/>
          </p:nvPr>
        </p:nvSpPr>
        <p:spPr>
          <a:xfrm>
            <a:off x="3724072" y="6356350"/>
            <a:ext cx="3104351" cy="365125"/>
          </a:xfrm>
        </p:spPr>
        <p:txBody>
          <a:bodyPr vert="horz" lIns="91440" tIns="45720" rIns="91440" bIns="45720" rtlCol="0" anchor="ctr">
            <a:normAutofit/>
          </a:bodyPr>
          <a:lstStyle/>
          <a:p>
            <a:pPr algn="l">
              <a:spcAft>
                <a:spcPts val="600"/>
              </a:spcAft>
              <a:defRPr/>
            </a:pPr>
            <a:r>
              <a:rPr lang="en-US" altLang="en-US" kern="1200" dirty="0">
                <a:solidFill>
                  <a:prstClr val="black">
                    <a:tint val="75000"/>
                  </a:prstClr>
                </a:solidFill>
              </a:rPr>
              <a:t>Commins 11.11.19 Rainbow Month Lecture</a:t>
            </a:r>
          </a:p>
        </p:txBody>
      </p:sp>
    </p:spTree>
    <p:extLst>
      <p:ext uri="{BB962C8B-B14F-4D97-AF65-F5344CB8AC3E}">
        <p14:creationId xmlns:p14="http://schemas.microsoft.com/office/powerpoint/2010/main" val="1875700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F45B65-6D06-7B4E-843A-3B890EC4F9F5}"/>
              </a:ext>
            </a:extLst>
          </p:cNvPr>
          <p:cNvSpPr>
            <a:spLocks noGrp="1"/>
          </p:cNvSpPr>
          <p:nvPr>
            <p:ph sz="half" idx="1"/>
          </p:nvPr>
        </p:nvSpPr>
        <p:spPr>
          <a:xfrm>
            <a:off x="395536" y="1783357"/>
            <a:ext cx="4038600" cy="4525963"/>
          </a:xfrm>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US" sz="2700" dirty="0"/>
              <a:t>Intentional infusion of linguistically responsive and culturally sustaining understandings and practices.</a:t>
            </a:r>
          </a:p>
          <a:p>
            <a:endParaRPr lang="en-US" sz="2700" dirty="0"/>
          </a:p>
          <a:p>
            <a:r>
              <a:rPr lang="en-US" sz="2700" dirty="0"/>
              <a:t>Explicit recognition of interplay of external socio-political context and student outcomes and success</a:t>
            </a:r>
          </a:p>
        </p:txBody>
      </p:sp>
      <p:sp>
        <p:nvSpPr>
          <p:cNvPr id="4" name="Footer Placeholder 3">
            <a:extLst>
              <a:ext uri="{FF2B5EF4-FFF2-40B4-BE49-F238E27FC236}">
                <a16:creationId xmlns:a16="http://schemas.microsoft.com/office/drawing/2014/main" id="{549B4079-7E00-B142-8A16-49EF14518455}"/>
              </a:ext>
            </a:extLst>
          </p:cNvPr>
          <p:cNvSpPr>
            <a:spLocks noGrp="1"/>
          </p:cNvSpPr>
          <p:nvPr>
            <p:ph type="ftr" sz="quarter" idx="11"/>
          </p:nvPr>
        </p:nvSpPr>
        <p:spPr/>
        <p:txBody>
          <a:bodyPr/>
          <a:lstStyle/>
          <a:p>
            <a:r>
              <a:rPr lang="en-US" dirty="0"/>
              <a:t>Commins 11.11.19 Rainbow Month Lecture</a:t>
            </a:r>
          </a:p>
        </p:txBody>
      </p:sp>
      <p:pic>
        <p:nvPicPr>
          <p:cNvPr id="7" name="Content Placeholder 12">
            <a:extLst>
              <a:ext uri="{FF2B5EF4-FFF2-40B4-BE49-F238E27FC236}">
                <a16:creationId xmlns:a16="http://schemas.microsoft.com/office/drawing/2014/main" id="{1E24304F-BE73-D242-9ABA-6613C6ABBF7D}"/>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4699673" y="1783357"/>
            <a:ext cx="4321571" cy="4004109"/>
          </a:xfrm>
        </p:spPr>
      </p:pic>
      <p:pic>
        <p:nvPicPr>
          <p:cNvPr id="8" name="Picture 7">
            <a:extLst>
              <a:ext uri="{FF2B5EF4-FFF2-40B4-BE49-F238E27FC236}">
                <a16:creationId xmlns:a16="http://schemas.microsoft.com/office/drawing/2014/main" id="{2431E9F6-80B1-E044-89C8-7D68EE3A32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769" y="274638"/>
            <a:ext cx="4503288" cy="1246055"/>
          </a:xfrm>
          <a:prstGeom prst="rect">
            <a:avLst/>
          </a:prstGeom>
        </p:spPr>
      </p:pic>
    </p:spTree>
    <p:extLst>
      <p:ext uri="{BB962C8B-B14F-4D97-AF65-F5344CB8AC3E}">
        <p14:creationId xmlns:p14="http://schemas.microsoft.com/office/powerpoint/2010/main" val="1778355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3357-BD1E-E541-B00B-5607964B7E54}"/>
              </a:ext>
            </a:extLst>
          </p:cNvPr>
          <p:cNvSpPr>
            <a:spLocks noGrp="1"/>
          </p:cNvSpPr>
          <p:nvPr>
            <p:ph type="title"/>
          </p:nvPr>
        </p:nvSpPr>
        <p:spPr>
          <a:xfrm>
            <a:off x="457200" y="5939932"/>
            <a:ext cx="8229600" cy="345685"/>
          </a:xfrm>
        </p:spPr>
        <p:txBody>
          <a:bodyPr>
            <a:noAutofit/>
          </a:bodyPr>
          <a:lstStyle/>
          <a:p>
            <a:r>
              <a:rPr lang="en-US" sz="2000" dirty="0"/>
              <a:t>NAEYC </a:t>
            </a:r>
            <a:r>
              <a:rPr lang="en-US" sz="2000" dirty="0" err="1"/>
              <a:t>Wanless</a:t>
            </a:r>
            <a:r>
              <a:rPr lang="en-US" sz="2000" dirty="0"/>
              <a:t> &amp; Crawford (2016) p. 3</a:t>
            </a:r>
          </a:p>
        </p:txBody>
      </p:sp>
      <p:sp>
        <p:nvSpPr>
          <p:cNvPr id="3" name="Content Placeholder 2">
            <a:extLst>
              <a:ext uri="{FF2B5EF4-FFF2-40B4-BE49-F238E27FC236}">
                <a16:creationId xmlns:a16="http://schemas.microsoft.com/office/drawing/2014/main" id="{B980A51B-0C35-954D-898E-4472F7222139}"/>
              </a:ext>
            </a:extLst>
          </p:cNvPr>
          <p:cNvSpPr>
            <a:spLocks noGrp="1"/>
          </p:cNvSpPr>
          <p:nvPr>
            <p:ph sz="half" idx="1"/>
          </p:nvPr>
        </p:nvSpPr>
        <p:spPr>
          <a:xfrm>
            <a:off x="329944" y="804036"/>
            <a:ext cx="4038600" cy="4713196"/>
          </a:xfrm>
        </p:spPr>
        <p:txBody>
          <a:bodyPr>
            <a:normAutofit fontScale="62500" lnSpcReduction="20000"/>
          </a:bodyPr>
          <a:lstStyle/>
          <a:p>
            <a:pPr marL="0" indent="0" algn="ctr">
              <a:lnSpc>
                <a:spcPct val="120000"/>
              </a:lnSpc>
              <a:buNone/>
            </a:pPr>
            <a:r>
              <a:rPr lang="en-US" sz="3400" dirty="0"/>
              <a:t>Help students feel welcome and connected to their teachers and peers</a:t>
            </a:r>
          </a:p>
          <a:p>
            <a:pPr marL="0" indent="0" algn="ctr">
              <a:lnSpc>
                <a:spcPct val="120000"/>
              </a:lnSpc>
              <a:buNone/>
            </a:pPr>
            <a:endParaRPr lang="en-US" sz="3400" dirty="0"/>
          </a:p>
          <a:p>
            <a:pPr marL="0" indent="0" algn="ctr">
              <a:lnSpc>
                <a:spcPct val="120000"/>
              </a:lnSpc>
              <a:buNone/>
            </a:pPr>
            <a:r>
              <a:rPr lang="en-US" sz="3400" dirty="0"/>
              <a:t>S</a:t>
            </a:r>
            <a:r>
              <a:rPr lang="en-US" sz="3800" dirty="0"/>
              <a:t>how children that we see and value all aspects of them—including attributes related to gender expression, sexual orientation, race and culture</a:t>
            </a:r>
          </a:p>
          <a:p>
            <a:pPr marL="0" indent="0" algn="ctr">
              <a:lnSpc>
                <a:spcPct val="120000"/>
              </a:lnSpc>
              <a:buNone/>
            </a:pPr>
            <a:endParaRPr lang="en-US" sz="3400" dirty="0"/>
          </a:p>
          <a:p>
            <a:pPr marL="0" indent="0" algn="ctr">
              <a:lnSpc>
                <a:spcPct val="120000"/>
              </a:lnSpc>
              <a:buNone/>
            </a:pPr>
            <a:r>
              <a:rPr lang="en-US" sz="3400" dirty="0"/>
              <a:t>This means integrating their identities into the materials, pictures and actions in the classroom</a:t>
            </a:r>
          </a:p>
        </p:txBody>
      </p:sp>
      <p:sp>
        <p:nvSpPr>
          <p:cNvPr id="5" name="Footer Placeholder 4">
            <a:extLst>
              <a:ext uri="{FF2B5EF4-FFF2-40B4-BE49-F238E27FC236}">
                <a16:creationId xmlns:a16="http://schemas.microsoft.com/office/drawing/2014/main" id="{F3778C48-A301-B74F-9072-E416F5DE3F45}"/>
              </a:ext>
            </a:extLst>
          </p:cNvPr>
          <p:cNvSpPr>
            <a:spLocks noGrp="1"/>
          </p:cNvSpPr>
          <p:nvPr>
            <p:ph type="ftr" sz="quarter" idx="11"/>
          </p:nvPr>
        </p:nvSpPr>
        <p:spPr/>
        <p:txBody>
          <a:bodyPr/>
          <a:lstStyle/>
          <a:p>
            <a:pPr>
              <a:defRPr/>
            </a:pPr>
            <a:r>
              <a:rPr lang="en-US" altLang="en-US" dirty="0"/>
              <a:t>Commins 11.11.19 Rainbow Month Lecture</a:t>
            </a:r>
          </a:p>
        </p:txBody>
      </p:sp>
      <p:pic>
        <p:nvPicPr>
          <p:cNvPr id="7" name="Content Placeholder 7">
            <a:extLst>
              <a:ext uri="{FF2B5EF4-FFF2-40B4-BE49-F238E27FC236}">
                <a16:creationId xmlns:a16="http://schemas.microsoft.com/office/drawing/2014/main" id="{5E9A8E28-403C-FE4E-BE7E-583C9A0ECE3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99992" y="855737"/>
            <a:ext cx="4307789" cy="4013423"/>
          </a:xfrm>
          <a:prstGeom prst="rect">
            <a:avLst/>
          </a:prstGeom>
        </p:spPr>
      </p:pic>
    </p:spTree>
    <p:extLst>
      <p:ext uri="{BB962C8B-B14F-4D97-AF65-F5344CB8AC3E}">
        <p14:creationId xmlns:p14="http://schemas.microsoft.com/office/powerpoint/2010/main" val="598552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2445751" y="887490"/>
            <a:ext cx="4258373" cy="1058670"/>
          </a:xfrm>
          <a:prstGeom prst="rect">
            <a:avLst/>
          </a:prstGeom>
        </p:spPr>
      </p:sp>
      <p:sp>
        <p:nvSpPr>
          <p:cNvPr id="157" name="TextShape 2"/>
          <p:cNvSpPr txBox="1"/>
          <p:nvPr/>
        </p:nvSpPr>
        <p:spPr>
          <a:xfrm>
            <a:off x="2445751" y="1754814"/>
            <a:ext cx="4258373" cy="3942438"/>
          </a:xfrm>
          <a:prstGeom prst="rect">
            <a:avLst/>
          </a:prstGeom>
        </p:spPr>
        <p:txBody>
          <a:bodyPr lIns="67500" tIns="33750" rIns="67500" bIns="33750"/>
          <a:lstStyle/>
          <a:p>
            <a:pPr marL="173827" indent="-173827">
              <a:buSzPct val="45000"/>
            </a:pPr>
            <a:endParaRPr lang="en-US" sz="1350" dirty="0">
              <a:latin typeface="Garamond" panose="02020404030301010803" pitchFamily="18" charset="0"/>
            </a:endParaRPr>
          </a:p>
        </p:txBody>
      </p:sp>
      <p:sp>
        <p:nvSpPr>
          <p:cNvPr id="2" name="Title 1"/>
          <p:cNvSpPr>
            <a:spLocks noGrp="1"/>
          </p:cNvSpPr>
          <p:nvPr>
            <p:ph type="title"/>
          </p:nvPr>
        </p:nvSpPr>
        <p:spPr>
          <a:xfrm>
            <a:off x="1623254" y="403245"/>
            <a:ext cx="6549145" cy="857250"/>
          </a:xfrm>
        </p:spPr>
        <p:style>
          <a:lnRef idx="2">
            <a:schemeClr val="accent1"/>
          </a:lnRef>
          <a:fillRef idx="1">
            <a:schemeClr val="lt1"/>
          </a:fillRef>
          <a:effectRef idx="0">
            <a:schemeClr val="accent1"/>
          </a:effectRef>
          <a:fontRef idx="minor">
            <a:schemeClr val="dk1"/>
          </a:fontRef>
        </p:style>
        <p:txBody>
          <a:bodyPr>
            <a:noAutofit/>
          </a:bodyPr>
          <a:lstStyle/>
          <a:p>
            <a:r>
              <a:rPr lang="en-US" sz="2700" dirty="0">
                <a:solidFill>
                  <a:srgbClr val="2F1F58"/>
                </a:solidFill>
              </a:rPr>
              <a:t>Why don’t most people from the dominant group fight oppression?</a:t>
            </a:r>
            <a:endParaRPr lang="fi-FI" sz="2700" dirty="0"/>
          </a:p>
        </p:txBody>
      </p:sp>
      <p:sp>
        <p:nvSpPr>
          <p:cNvPr id="3" name="Content Placeholder 2"/>
          <p:cNvSpPr>
            <a:spLocks noGrp="1"/>
          </p:cNvSpPr>
          <p:nvPr>
            <p:ph idx="1"/>
          </p:nvPr>
        </p:nvSpPr>
        <p:spPr>
          <a:xfrm>
            <a:off x="1485900" y="1628800"/>
            <a:ext cx="6686500" cy="4068452"/>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173827" indent="-173827">
              <a:lnSpc>
                <a:spcPct val="120000"/>
              </a:lnSpc>
              <a:spcBef>
                <a:spcPts val="126"/>
              </a:spcBef>
              <a:buSzPct val="45000"/>
            </a:pPr>
            <a:r>
              <a:rPr lang="en-US" dirty="0">
                <a:solidFill>
                  <a:srgbClr val="2F1F58"/>
                </a:solidFill>
              </a:rPr>
              <a:t>They don’t know it exists in the first place</a:t>
            </a:r>
            <a:endParaRPr lang="en-US" dirty="0"/>
          </a:p>
          <a:p>
            <a:pPr marL="173827" indent="-173827">
              <a:lnSpc>
                <a:spcPct val="120000"/>
              </a:lnSpc>
              <a:spcBef>
                <a:spcPts val="126"/>
              </a:spcBef>
              <a:buSzPct val="45000"/>
            </a:pPr>
            <a:r>
              <a:rPr lang="en-US" dirty="0">
                <a:solidFill>
                  <a:srgbClr val="2F1F58"/>
                </a:solidFill>
              </a:rPr>
              <a:t>They don’t have to</a:t>
            </a:r>
            <a:endParaRPr lang="en-US" dirty="0"/>
          </a:p>
          <a:p>
            <a:pPr marL="173827" indent="-173827">
              <a:lnSpc>
                <a:spcPct val="120000"/>
              </a:lnSpc>
              <a:spcBef>
                <a:spcPts val="126"/>
              </a:spcBef>
              <a:buSzPct val="45000"/>
            </a:pPr>
            <a:r>
              <a:rPr lang="en-US" dirty="0">
                <a:solidFill>
                  <a:srgbClr val="2F1F58"/>
                </a:solidFill>
              </a:rPr>
              <a:t>They think it’s just a personal problem  - individuals usually get what they deserve</a:t>
            </a:r>
            <a:endParaRPr lang="en-US" dirty="0"/>
          </a:p>
          <a:p>
            <a:pPr marL="173827" indent="-173827">
              <a:lnSpc>
                <a:spcPct val="120000"/>
              </a:lnSpc>
              <a:spcBef>
                <a:spcPts val="126"/>
              </a:spcBef>
              <a:buSzPct val="45000"/>
            </a:pPr>
            <a:r>
              <a:rPr lang="en-US" dirty="0">
                <a:solidFill>
                  <a:srgbClr val="2F1F58"/>
                </a:solidFill>
              </a:rPr>
              <a:t>They want to hang on to their privilege</a:t>
            </a:r>
            <a:endParaRPr lang="en-US" dirty="0"/>
          </a:p>
          <a:p>
            <a:pPr marL="173827" indent="-173827">
              <a:lnSpc>
                <a:spcPct val="120000"/>
              </a:lnSpc>
              <a:spcBef>
                <a:spcPts val="126"/>
              </a:spcBef>
              <a:buSzPct val="45000"/>
            </a:pPr>
            <a:r>
              <a:rPr lang="en-US" dirty="0">
                <a:solidFill>
                  <a:srgbClr val="2F1F58"/>
                </a:solidFill>
              </a:rPr>
              <a:t>They’re prejudiced – racist, sexist, heterosexist, </a:t>
            </a:r>
            <a:r>
              <a:rPr lang="en-US" dirty="0" err="1">
                <a:solidFill>
                  <a:srgbClr val="2F1F58"/>
                </a:solidFill>
              </a:rPr>
              <a:t>ableist</a:t>
            </a:r>
            <a:r>
              <a:rPr lang="en-US" dirty="0">
                <a:solidFill>
                  <a:srgbClr val="2F1F58"/>
                </a:solidFill>
              </a:rPr>
              <a:t>, classist</a:t>
            </a:r>
            <a:endParaRPr lang="en-US" dirty="0"/>
          </a:p>
          <a:p>
            <a:pPr marL="173827" indent="-173827">
              <a:lnSpc>
                <a:spcPct val="120000"/>
              </a:lnSpc>
              <a:spcBef>
                <a:spcPts val="126"/>
              </a:spcBef>
              <a:buSzPct val="45000"/>
            </a:pPr>
            <a:r>
              <a:rPr lang="en-US" dirty="0">
                <a:solidFill>
                  <a:srgbClr val="2F1F58"/>
                </a:solidFill>
              </a:rPr>
              <a:t>They’re afraid  </a:t>
            </a:r>
          </a:p>
          <a:p>
            <a:pPr marL="0" indent="0">
              <a:spcBef>
                <a:spcPts val="126"/>
              </a:spcBef>
              <a:buSzPct val="45000"/>
              <a:buNone/>
            </a:pPr>
            <a:r>
              <a:rPr lang="en-US" dirty="0">
                <a:solidFill>
                  <a:srgbClr val="2F1F58"/>
                </a:solidFill>
              </a:rPr>
              <a:t>				</a:t>
            </a:r>
            <a:r>
              <a:rPr lang="en-US" i="1" dirty="0"/>
              <a:t> </a:t>
            </a:r>
          </a:p>
          <a:p>
            <a:pPr marL="0" indent="0">
              <a:spcBef>
                <a:spcPts val="126"/>
              </a:spcBef>
              <a:buSzPct val="45000"/>
              <a:buNone/>
            </a:pPr>
            <a:r>
              <a:rPr lang="en-US" i="1" dirty="0"/>
              <a:t>Johnson, Allan G. (2001). Privilege, power, and difference. Boston: McGraw-Hill,</a:t>
            </a:r>
            <a:endParaRPr lang="en-US" dirty="0"/>
          </a:p>
        </p:txBody>
      </p:sp>
      <p:sp>
        <p:nvSpPr>
          <p:cNvPr id="5" name="Footer Placeholder 4">
            <a:extLst>
              <a:ext uri="{FF2B5EF4-FFF2-40B4-BE49-F238E27FC236}">
                <a16:creationId xmlns:a16="http://schemas.microsoft.com/office/drawing/2014/main" id="{B29386D3-27BE-C04C-8F37-A81D3E22DC30}"/>
              </a:ext>
            </a:extLst>
          </p:cNvPr>
          <p:cNvSpPr>
            <a:spLocks noGrp="1"/>
          </p:cNvSpPr>
          <p:nvPr>
            <p:ph type="ftr" sz="quarter" idx="11"/>
          </p:nvPr>
        </p:nvSpPr>
        <p:spPr/>
        <p:txBody>
          <a:bodyPr/>
          <a:lstStyle/>
          <a:p>
            <a:r>
              <a:rPr lang="sk-SK" dirty="0"/>
              <a:t>Commins 11.11.19 </a:t>
            </a:r>
            <a:r>
              <a:rPr lang="sk-SK" dirty="0" err="1"/>
              <a:t>Rainbow</a:t>
            </a:r>
            <a:r>
              <a:rPr lang="sk-SK" dirty="0"/>
              <a:t> </a:t>
            </a:r>
            <a:r>
              <a:rPr lang="sk-SK" dirty="0" err="1"/>
              <a:t>Month</a:t>
            </a:r>
            <a:r>
              <a:rPr lang="sk-SK" dirty="0"/>
              <a:t> </a:t>
            </a:r>
            <a:r>
              <a:rPr lang="sk-SK" dirty="0" err="1"/>
              <a:t>Lecture</a:t>
            </a:r>
            <a:endParaRPr lang="en-US" dirty="0"/>
          </a:p>
        </p:txBody>
      </p:sp>
    </p:spTree>
    <p:extLst>
      <p:ext uri="{BB962C8B-B14F-4D97-AF65-F5344CB8AC3E}">
        <p14:creationId xmlns:p14="http://schemas.microsoft.com/office/powerpoint/2010/main" val="1929351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587" y="1052736"/>
            <a:ext cx="7155413" cy="939546"/>
          </a:xfrm>
        </p:spPr>
        <p:style>
          <a:lnRef idx="2">
            <a:schemeClr val="accent3"/>
          </a:lnRef>
          <a:fillRef idx="1">
            <a:schemeClr val="lt1"/>
          </a:fillRef>
          <a:effectRef idx="0">
            <a:schemeClr val="accent3"/>
          </a:effectRef>
          <a:fontRef idx="minor">
            <a:schemeClr val="dk1"/>
          </a:fontRef>
        </p:style>
        <p:txBody>
          <a:bodyPr>
            <a:noAutofit/>
          </a:bodyPr>
          <a:lstStyle/>
          <a:p>
            <a:pPr>
              <a:defRPr/>
            </a:pPr>
            <a:r>
              <a:rPr lang="en-US" sz="2100" dirty="0">
                <a:cs typeface="Candara"/>
              </a:rPr>
              <a:t>KEY QUESTIONS </a:t>
            </a:r>
            <a:br>
              <a:rPr lang="en-US" sz="2100" dirty="0">
                <a:cs typeface="Candara"/>
              </a:rPr>
            </a:br>
            <a:r>
              <a:rPr lang="en-US" sz="2100" dirty="0">
                <a:cs typeface="Candara"/>
              </a:rPr>
              <a:t>RELATED TO IDENTITY &amp; EDUCATIONAL EQUITY </a:t>
            </a:r>
          </a:p>
        </p:txBody>
      </p:sp>
      <p:cxnSp>
        <p:nvCxnSpPr>
          <p:cNvPr id="5" name="Straight Connector 4"/>
          <p:cNvCxnSpPr/>
          <p:nvPr/>
        </p:nvCxnSpPr>
        <p:spPr>
          <a:xfrm flipV="1">
            <a:off x="1143000" y="7658100"/>
            <a:ext cx="4481513" cy="53579"/>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439654" y="2294874"/>
            <a:ext cx="1080119" cy="378042"/>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a:defRPr/>
            </a:pPr>
            <a:r>
              <a:rPr lang="en-GB" sz="1350" dirty="0">
                <a:solidFill>
                  <a:schemeClr val="tx1"/>
                </a:solidFill>
                <a:latin typeface="Garamond" panose="02020404030301010803" pitchFamily="18" charset="0"/>
                <a:cs typeface="Candara"/>
              </a:rPr>
              <a:t>As </a:t>
            </a:r>
            <a:r>
              <a:rPr lang="en-GB" sz="1500" dirty="0">
                <a:solidFill>
                  <a:schemeClr val="tx1"/>
                </a:solidFill>
                <a:latin typeface="Garamond" panose="02020404030301010803" pitchFamily="18" charset="0"/>
                <a:cs typeface="Candara"/>
              </a:rPr>
              <a:t>Teachers</a:t>
            </a:r>
            <a:endParaRPr lang="en-US" sz="1350" dirty="0">
              <a:solidFill>
                <a:schemeClr val="tx1"/>
              </a:solidFill>
              <a:latin typeface="Garamond" panose="02020404030301010803" pitchFamily="18" charset="0"/>
              <a:cs typeface="Candara"/>
            </a:endParaRPr>
          </a:p>
        </p:txBody>
      </p:sp>
      <p:sp>
        <p:nvSpPr>
          <p:cNvPr id="30" name="Rectangle 29"/>
          <p:cNvSpPr/>
          <p:nvPr/>
        </p:nvSpPr>
        <p:spPr>
          <a:xfrm>
            <a:off x="3005826" y="2240868"/>
            <a:ext cx="1026114" cy="432048"/>
          </a:xfrm>
          <a:prstGeom prst="rect">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dirty="0">
                <a:solidFill>
                  <a:schemeClr val="tx1"/>
                </a:solidFill>
                <a:latin typeface="Garamond" panose="02020404030301010803" pitchFamily="18" charset="0"/>
                <a:cs typeface="Candara"/>
              </a:rPr>
              <a:t>Students</a:t>
            </a:r>
            <a:endParaRPr lang="en-US" sz="1200" dirty="0">
              <a:solidFill>
                <a:schemeClr val="tx1"/>
              </a:solidFill>
              <a:latin typeface="Garamond" panose="02020404030301010803" pitchFamily="18" charset="0"/>
              <a:cs typeface="Candara"/>
            </a:endParaRPr>
          </a:p>
        </p:txBody>
      </p:sp>
      <p:sp>
        <p:nvSpPr>
          <p:cNvPr id="31" name="Rectangle 30"/>
          <p:cNvSpPr/>
          <p:nvPr/>
        </p:nvSpPr>
        <p:spPr>
          <a:xfrm>
            <a:off x="4680012" y="2240868"/>
            <a:ext cx="1242138" cy="378042"/>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dirty="0">
                <a:solidFill>
                  <a:schemeClr val="tx1"/>
                </a:solidFill>
                <a:latin typeface="Garamond" panose="02020404030301010803" pitchFamily="18" charset="0"/>
                <a:cs typeface="Candara"/>
              </a:rPr>
              <a:t>Curriculum</a:t>
            </a:r>
            <a:endParaRPr lang="en-US" sz="1050" dirty="0">
              <a:solidFill>
                <a:schemeClr val="tx1"/>
              </a:solidFill>
              <a:latin typeface="Garamond" panose="02020404030301010803" pitchFamily="18" charset="0"/>
              <a:cs typeface="Candara"/>
            </a:endParaRPr>
          </a:p>
        </p:txBody>
      </p:sp>
      <p:sp>
        <p:nvSpPr>
          <p:cNvPr id="32" name="Rectangle 31"/>
          <p:cNvSpPr/>
          <p:nvPr/>
        </p:nvSpPr>
        <p:spPr>
          <a:xfrm>
            <a:off x="6462210" y="2240868"/>
            <a:ext cx="1188132" cy="378042"/>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dirty="0">
                <a:solidFill>
                  <a:schemeClr val="tx1"/>
                </a:solidFill>
                <a:latin typeface="Garamond" panose="02020404030301010803" pitchFamily="18" charset="0"/>
                <a:cs typeface="Candara"/>
              </a:rPr>
              <a:t>Environment</a:t>
            </a:r>
            <a:endParaRPr lang="en-US" sz="1050" dirty="0">
              <a:solidFill>
                <a:schemeClr val="tx1"/>
              </a:solidFill>
              <a:latin typeface="Garamond" panose="02020404030301010803" pitchFamily="18" charset="0"/>
              <a:cs typeface="Candara"/>
            </a:endParaRPr>
          </a:p>
        </p:txBody>
      </p:sp>
      <p:cxnSp>
        <p:nvCxnSpPr>
          <p:cNvPr id="34" name="Straight Arrow Connector 33"/>
          <p:cNvCxnSpPr/>
          <p:nvPr/>
        </p:nvCxnSpPr>
        <p:spPr>
          <a:xfrm>
            <a:off x="2465766" y="2478507"/>
            <a:ext cx="540060" cy="0"/>
          </a:xfrm>
          <a:prstGeom prst="straightConnector1">
            <a:avLst/>
          </a:prstGeom>
          <a:ln w="22225">
            <a:solidFill>
              <a:schemeClr val="tx2">
                <a:lumMod val="65000"/>
                <a:lumOff val="35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4031940" y="2448286"/>
            <a:ext cx="647700" cy="0"/>
          </a:xfrm>
          <a:prstGeom prst="straightConnector1">
            <a:avLst/>
          </a:prstGeom>
          <a:ln w="22225">
            <a:solidFill>
              <a:schemeClr val="tx2">
                <a:lumMod val="65000"/>
                <a:lumOff val="35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31" idx="3"/>
            <a:endCxn id="32" idx="1"/>
          </p:cNvCxnSpPr>
          <p:nvPr/>
        </p:nvCxnSpPr>
        <p:spPr>
          <a:xfrm>
            <a:off x="5922150" y="2429889"/>
            <a:ext cx="540060" cy="0"/>
          </a:xfrm>
          <a:prstGeom prst="straightConnector1">
            <a:avLst/>
          </a:prstGeom>
          <a:ln w="22225">
            <a:solidFill>
              <a:schemeClr val="tx2">
                <a:lumMod val="65000"/>
                <a:lumOff val="35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1655676" y="2618910"/>
            <a:ext cx="0" cy="1782198"/>
          </a:xfrm>
          <a:prstGeom prst="straightConnector1">
            <a:avLst/>
          </a:prstGeom>
          <a:ln w="22225">
            <a:solidFill>
              <a:srgbClr val="FFFF00"/>
            </a:solidFill>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p:cNvCxnSpPr>
            <a:cxnSpLocks/>
            <a:endCxn id="51" idx="0"/>
          </p:cNvCxnSpPr>
          <p:nvPr/>
        </p:nvCxnSpPr>
        <p:spPr>
          <a:xfrm flipH="1">
            <a:off x="3365327" y="2618910"/>
            <a:ext cx="18430" cy="302592"/>
          </a:xfrm>
          <a:prstGeom prst="straightConnector1">
            <a:avLst/>
          </a:prstGeom>
          <a:ln w="22225">
            <a:solidFill>
              <a:srgbClr val="92D050"/>
            </a:solidFill>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cxnSpLocks/>
          </p:cNvCxnSpPr>
          <p:nvPr/>
        </p:nvCxnSpPr>
        <p:spPr>
          <a:xfrm>
            <a:off x="5112062" y="2612297"/>
            <a:ext cx="4033" cy="1733356"/>
          </a:xfrm>
          <a:prstGeom prst="straightConnector1">
            <a:avLst/>
          </a:prstGeom>
          <a:ln w="22225">
            <a:solidFill>
              <a:schemeClr val="accent5">
                <a:lumMod val="40000"/>
                <a:lumOff val="60000"/>
              </a:schemeClr>
            </a:solidFill>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a:cxnSpLocks/>
          </p:cNvCxnSpPr>
          <p:nvPr/>
        </p:nvCxnSpPr>
        <p:spPr>
          <a:xfrm>
            <a:off x="7002271" y="2672916"/>
            <a:ext cx="14204" cy="332167"/>
          </a:xfrm>
          <a:prstGeom prst="straightConnector1">
            <a:avLst/>
          </a:prstGeom>
          <a:ln w="22225">
            <a:solidFill>
              <a:schemeClr val="accent3">
                <a:lumMod val="40000"/>
                <a:lumOff val="60000"/>
              </a:schemeClr>
            </a:solidFill>
            <a:tailEnd type="arrow"/>
          </a:ln>
        </p:spPr>
        <p:style>
          <a:lnRef idx="1">
            <a:schemeClr val="dk1"/>
          </a:lnRef>
          <a:fillRef idx="0">
            <a:schemeClr val="dk1"/>
          </a:fillRef>
          <a:effectRef idx="0">
            <a:schemeClr val="dk1"/>
          </a:effectRef>
          <a:fontRef idx="minor">
            <a:schemeClr val="tx1"/>
          </a:fontRef>
        </p:style>
      </p:cxnSp>
      <p:sp>
        <p:nvSpPr>
          <p:cNvPr id="50" name="Rectangle 49"/>
          <p:cNvSpPr/>
          <p:nvPr/>
        </p:nvSpPr>
        <p:spPr>
          <a:xfrm>
            <a:off x="524820" y="4401108"/>
            <a:ext cx="3021066" cy="1242138"/>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57168" indent="-257168">
              <a:buFont typeface="+mj-lt"/>
              <a:buAutoNum type="arabicPeriod"/>
              <a:defRPr/>
            </a:pPr>
            <a:endParaRPr lang="en-GB" sz="1050" dirty="0">
              <a:solidFill>
                <a:schemeClr val="tx1"/>
              </a:solidFill>
              <a:latin typeface="Garamond" panose="02020404030301010803" pitchFamily="18" charset="0"/>
              <a:cs typeface="Candara"/>
            </a:endParaRPr>
          </a:p>
          <a:p>
            <a:pPr marL="257168" indent="-257168">
              <a:buFont typeface="+mj-lt"/>
              <a:buAutoNum type="arabicPeriod"/>
              <a:defRPr/>
            </a:pPr>
            <a:r>
              <a:rPr lang="en-GB" sz="1350" dirty="0">
                <a:solidFill>
                  <a:schemeClr val="tx1"/>
                </a:solidFill>
                <a:latin typeface="Garamond" panose="02020404030301010803" pitchFamily="18" charset="0"/>
                <a:cs typeface="Candara"/>
              </a:rPr>
              <a:t>What do I know about myself? My attitudes and beliefs?</a:t>
            </a:r>
          </a:p>
          <a:p>
            <a:pPr marL="257168" indent="-257168">
              <a:buFont typeface="+mj-lt"/>
              <a:buAutoNum type="arabicPeriod"/>
              <a:defRPr/>
            </a:pPr>
            <a:r>
              <a:rPr lang="en-GB" sz="1350" dirty="0">
                <a:solidFill>
                  <a:schemeClr val="tx1"/>
                </a:solidFill>
                <a:latin typeface="Garamond" panose="02020404030301010803" pitchFamily="18" charset="0"/>
                <a:cs typeface="Candara"/>
              </a:rPr>
              <a:t>What do I know about others who are different from </a:t>
            </a:r>
            <a:r>
              <a:rPr lang="en-GB" sz="1500" dirty="0">
                <a:solidFill>
                  <a:schemeClr val="tx1"/>
                </a:solidFill>
                <a:latin typeface="Garamond" panose="02020404030301010803" pitchFamily="18" charset="0"/>
                <a:cs typeface="Candara"/>
              </a:rPr>
              <a:t>me</a:t>
            </a:r>
            <a:r>
              <a:rPr lang="en-GB" sz="1350" dirty="0">
                <a:solidFill>
                  <a:schemeClr val="tx1"/>
                </a:solidFill>
                <a:latin typeface="Garamond" panose="02020404030301010803" pitchFamily="18" charset="0"/>
                <a:cs typeface="Candara"/>
              </a:rPr>
              <a:t>?</a:t>
            </a:r>
          </a:p>
          <a:p>
            <a:pPr marL="257168" indent="-257168">
              <a:buFont typeface="+mj-lt"/>
              <a:buAutoNum type="arabicPeriod"/>
              <a:defRPr/>
            </a:pPr>
            <a:r>
              <a:rPr lang="en-GB" sz="1350" dirty="0">
                <a:solidFill>
                  <a:schemeClr val="tx1"/>
                </a:solidFill>
                <a:latin typeface="Garamond" panose="02020404030301010803" pitchFamily="18" charset="0"/>
                <a:cs typeface="Candara"/>
              </a:rPr>
              <a:t>How do I teach?</a:t>
            </a:r>
          </a:p>
          <a:p>
            <a:pPr marL="257168" indent="-257168">
              <a:defRPr/>
            </a:pPr>
            <a:endParaRPr lang="en-US" sz="1050" dirty="0">
              <a:solidFill>
                <a:schemeClr val="tx1"/>
              </a:solidFill>
              <a:latin typeface="Garamond" panose="02020404030301010803" pitchFamily="18" charset="0"/>
              <a:cs typeface="Candara"/>
            </a:endParaRPr>
          </a:p>
        </p:txBody>
      </p:sp>
      <p:sp>
        <p:nvSpPr>
          <p:cNvPr id="51" name="Rectangle 50"/>
          <p:cNvSpPr/>
          <p:nvPr/>
        </p:nvSpPr>
        <p:spPr>
          <a:xfrm>
            <a:off x="1871700" y="2921502"/>
            <a:ext cx="2987254" cy="1317588"/>
          </a:xfrm>
          <a:prstGeom prst="rect">
            <a:avLst/>
          </a:prstGeom>
          <a:solidFill>
            <a:srgbClr val="92D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57168" indent="-257168">
              <a:buFont typeface="+mj-lt"/>
              <a:buAutoNum type="arabicPeriod"/>
              <a:defRPr/>
            </a:pPr>
            <a:r>
              <a:rPr lang="en-GB" sz="1350" dirty="0">
                <a:solidFill>
                  <a:schemeClr val="tx1"/>
                </a:solidFill>
                <a:latin typeface="Garamond" panose="02020404030301010803" pitchFamily="18" charset="0"/>
                <a:cs typeface="Candara"/>
              </a:rPr>
              <a:t>What are their cultural backgrounds?</a:t>
            </a:r>
          </a:p>
          <a:p>
            <a:pPr marL="257168" indent="-257168">
              <a:buFont typeface="+mj-lt"/>
              <a:buAutoNum type="arabicPeriod"/>
              <a:defRPr/>
            </a:pPr>
            <a:r>
              <a:rPr lang="en-GB" sz="1350" dirty="0">
                <a:solidFill>
                  <a:schemeClr val="tx1"/>
                </a:solidFill>
                <a:latin typeface="Garamond" panose="02020404030301010803" pitchFamily="18" charset="0"/>
                <a:cs typeface="Candara"/>
              </a:rPr>
              <a:t>What do they know about others who are different from them?</a:t>
            </a:r>
          </a:p>
          <a:p>
            <a:pPr marL="257168" indent="-257168">
              <a:buFont typeface="+mj-lt"/>
              <a:buAutoNum type="arabicPeriod"/>
              <a:defRPr/>
            </a:pPr>
            <a:r>
              <a:rPr lang="en-GB" sz="1350" dirty="0">
                <a:solidFill>
                  <a:schemeClr val="tx1"/>
                </a:solidFill>
                <a:latin typeface="Garamond" panose="02020404030301010803" pitchFamily="18" charset="0"/>
                <a:cs typeface="Candara"/>
              </a:rPr>
              <a:t>How do they learn best?</a:t>
            </a:r>
            <a:endParaRPr lang="en-US" sz="1350" dirty="0">
              <a:solidFill>
                <a:schemeClr val="tx1"/>
              </a:solidFill>
              <a:latin typeface="Garamond" panose="02020404030301010803" pitchFamily="18" charset="0"/>
              <a:cs typeface="Candara"/>
            </a:endParaRPr>
          </a:p>
        </p:txBody>
      </p:sp>
      <p:sp>
        <p:nvSpPr>
          <p:cNvPr id="56" name="Rectangle 55"/>
          <p:cNvSpPr/>
          <p:nvPr/>
        </p:nvSpPr>
        <p:spPr>
          <a:xfrm>
            <a:off x="4409983" y="4379664"/>
            <a:ext cx="3240359" cy="1263583"/>
          </a:xfrm>
          <a:prstGeom prst="rect">
            <a:avLst/>
          </a:prstGeom>
          <a:solidFill>
            <a:schemeClr val="accent5">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57168" indent="-257168">
              <a:buFont typeface="+mj-lt"/>
              <a:buAutoNum type="arabicPeriod"/>
              <a:defRPr/>
            </a:pPr>
            <a:endParaRPr lang="en-GB" sz="1200" dirty="0">
              <a:solidFill>
                <a:schemeClr val="tx1"/>
              </a:solidFill>
              <a:latin typeface="Garamond" panose="02020404030301010803" pitchFamily="18" charset="0"/>
              <a:cs typeface="Candara"/>
            </a:endParaRPr>
          </a:p>
          <a:p>
            <a:pPr marL="257168" indent="-257168">
              <a:buFont typeface="+mj-lt"/>
              <a:buAutoNum type="arabicPeriod"/>
              <a:defRPr/>
            </a:pPr>
            <a:r>
              <a:rPr lang="en-GB" sz="1350" dirty="0">
                <a:solidFill>
                  <a:schemeClr val="tx1"/>
                </a:solidFill>
                <a:latin typeface="Garamond" panose="02020404030301010803" pitchFamily="18" charset="0"/>
                <a:cs typeface="Candara"/>
              </a:rPr>
              <a:t>For whom are the curriculum and the materials designed? </a:t>
            </a:r>
          </a:p>
          <a:p>
            <a:pPr marL="257168" indent="-257168">
              <a:buFont typeface="+mj-lt"/>
              <a:buAutoNum type="arabicPeriod"/>
              <a:defRPr/>
            </a:pPr>
            <a:r>
              <a:rPr lang="en-GB" sz="1350" dirty="0">
                <a:solidFill>
                  <a:schemeClr val="tx1"/>
                </a:solidFill>
                <a:latin typeface="Garamond" panose="02020404030301010803" pitchFamily="18" charset="0"/>
                <a:cs typeface="Candara"/>
              </a:rPr>
              <a:t>What do they teach about differences?</a:t>
            </a:r>
          </a:p>
          <a:p>
            <a:pPr marL="257168" indent="-257168">
              <a:buFont typeface="+mj-lt"/>
              <a:buAutoNum type="arabicPeriod"/>
              <a:defRPr/>
            </a:pPr>
            <a:r>
              <a:rPr lang="en-GB" sz="1350" dirty="0">
                <a:solidFill>
                  <a:schemeClr val="tx1"/>
                </a:solidFill>
                <a:latin typeface="Garamond" panose="02020404030301010803" pitchFamily="18" charset="0"/>
                <a:cs typeface="Candara"/>
              </a:rPr>
              <a:t>What attitudes and beliefs do they </a:t>
            </a:r>
            <a:r>
              <a:rPr lang="en-GB" sz="1350" dirty="0" err="1">
                <a:solidFill>
                  <a:schemeClr val="tx1"/>
                </a:solidFill>
                <a:latin typeface="Garamond" panose="02020404030301010803" pitchFamily="18" charset="0"/>
                <a:cs typeface="Candara"/>
              </a:rPr>
              <a:t>instill</a:t>
            </a:r>
            <a:r>
              <a:rPr lang="en-GB" sz="1350" dirty="0">
                <a:solidFill>
                  <a:schemeClr val="tx1"/>
                </a:solidFill>
                <a:latin typeface="Garamond" panose="02020404030301010803" pitchFamily="18" charset="0"/>
                <a:cs typeface="Candara"/>
              </a:rPr>
              <a:t>?</a:t>
            </a:r>
          </a:p>
          <a:p>
            <a:pPr marL="257168" indent="-257168">
              <a:buFont typeface="+mj-lt"/>
              <a:buAutoNum type="arabicPeriod"/>
              <a:defRPr/>
            </a:pPr>
            <a:endParaRPr lang="en-US" sz="1050" dirty="0">
              <a:solidFill>
                <a:schemeClr val="tx1"/>
              </a:solidFill>
              <a:latin typeface="Garamond" panose="02020404030301010803" pitchFamily="18" charset="0"/>
              <a:cs typeface="Candara"/>
            </a:endParaRPr>
          </a:p>
        </p:txBody>
      </p:sp>
      <p:sp>
        <p:nvSpPr>
          <p:cNvPr id="59" name="Rectangle 58"/>
          <p:cNvSpPr/>
          <p:nvPr/>
        </p:nvSpPr>
        <p:spPr>
          <a:xfrm>
            <a:off x="5503794" y="3005083"/>
            <a:ext cx="2996952" cy="1234007"/>
          </a:xfrm>
          <a:prstGeom prst="rect">
            <a:avLst/>
          </a:prstGeom>
          <a:solidFill>
            <a:schemeClr val="accent3">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57168" indent="-257168">
              <a:buFont typeface="+mj-lt"/>
              <a:buAutoNum type="arabicPeriod"/>
              <a:defRPr/>
            </a:pPr>
            <a:endParaRPr lang="en-GB" sz="1050" dirty="0">
              <a:solidFill>
                <a:schemeClr val="tx1"/>
              </a:solidFill>
              <a:latin typeface="Garamond" panose="02020404030301010803" pitchFamily="18" charset="0"/>
              <a:cs typeface="Candara"/>
            </a:endParaRPr>
          </a:p>
          <a:p>
            <a:pPr marL="257168" indent="-257168">
              <a:buFont typeface="+mj-lt"/>
              <a:buAutoNum type="arabicPeriod"/>
              <a:defRPr/>
            </a:pPr>
            <a:r>
              <a:rPr lang="en-GB" sz="1350" dirty="0">
                <a:solidFill>
                  <a:schemeClr val="tx1"/>
                </a:solidFill>
                <a:latin typeface="Garamond" panose="02020404030301010803" pitchFamily="18" charset="0"/>
                <a:cs typeface="Candara"/>
              </a:rPr>
              <a:t>What is the emotional and psychological climate of my classroom?</a:t>
            </a:r>
          </a:p>
          <a:p>
            <a:pPr marL="257168" indent="-257168">
              <a:buFont typeface="+mj-lt"/>
              <a:buAutoNum type="arabicPeriod"/>
              <a:defRPr/>
            </a:pPr>
            <a:r>
              <a:rPr lang="en-GB" sz="1350" dirty="0">
                <a:solidFill>
                  <a:schemeClr val="tx1"/>
                </a:solidFill>
                <a:latin typeface="Garamond" panose="02020404030301010803" pitchFamily="18" charset="0"/>
                <a:cs typeface="Candara"/>
              </a:rPr>
              <a:t>How do I control the  environment?</a:t>
            </a:r>
          </a:p>
          <a:p>
            <a:pPr marL="257168" indent="-257168">
              <a:buFont typeface="+mj-lt"/>
              <a:buAutoNum type="arabicPeriod"/>
              <a:defRPr/>
            </a:pPr>
            <a:r>
              <a:rPr lang="en-GB" sz="1350" dirty="0">
                <a:solidFill>
                  <a:schemeClr val="tx1"/>
                </a:solidFill>
                <a:latin typeface="Garamond" panose="02020404030301010803" pitchFamily="18" charset="0"/>
                <a:cs typeface="Candara"/>
              </a:rPr>
              <a:t>What needs of students do I attend to</a:t>
            </a:r>
            <a:r>
              <a:rPr lang="en-GB" sz="1200" dirty="0">
                <a:solidFill>
                  <a:schemeClr val="tx1"/>
                </a:solidFill>
                <a:latin typeface="Garamond" panose="02020404030301010803" pitchFamily="18" charset="0"/>
                <a:cs typeface="Candara"/>
              </a:rPr>
              <a:t>?</a:t>
            </a:r>
          </a:p>
          <a:p>
            <a:pPr marL="257168" indent="-257168">
              <a:buFont typeface="+mj-lt"/>
              <a:buAutoNum type="arabicPeriod"/>
              <a:defRPr/>
            </a:pPr>
            <a:endParaRPr lang="en-US" sz="1200" dirty="0">
              <a:solidFill>
                <a:schemeClr val="tx1"/>
              </a:solidFill>
              <a:latin typeface="Garamond" panose="02020404030301010803" pitchFamily="18" charset="0"/>
              <a:cs typeface="Candara"/>
            </a:endParaRPr>
          </a:p>
        </p:txBody>
      </p:sp>
      <p:sp>
        <p:nvSpPr>
          <p:cNvPr id="3" name="Footer Placeholder 2"/>
          <p:cNvSpPr>
            <a:spLocks noGrp="1"/>
          </p:cNvSpPr>
          <p:nvPr>
            <p:ph type="ftr" sz="quarter" idx="11"/>
          </p:nvPr>
        </p:nvSpPr>
        <p:spPr>
          <a:xfrm>
            <a:off x="3486150" y="5705470"/>
            <a:ext cx="2706030" cy="261813"/>
          </a:xfrm>
        </p:spPr>
        <p:txBody>
          <a:bodyPr/>
          <a:lstStyle/>
          <a:p>
            <a:r>
              <a:rPr lang="sk-SK" dirty="0"/>
              <a:t>Commins 11.11.19 </a:t>
            </a:r>
            <a:r>
              <a:rPr lang="sk-SK" dirty="0" err="1"/>
              <a:t>Rainbow</a:t>
            </a:r>
            <a:r>
              <a:rPr lang="sk-SK" dirty="0"/>
              <a:t> </a:t>
            </a:r>
            <a:r>
              <a:rPr lang="sk-SK" dirty="0" err="1"/>
              <a:t>Month</a:t>
            </a:r>
            <a:r>
              <a:rPr lang="sk-SK" dirty="0"/>
              <a:t> </a:t>
            </a:r>
            <a:r>
              <a:rPr lang="sk-SK" dirty="0" err="1"/>
              <a:t>Lecture</a:t>
            </a:r>
            <a:endParaRPr lang="en-US" dirty="0"/>
          </a:p>
        </p:txBody>
      </p:sp>
    </p:spTree>
    <p:extLst>
      <p:ext uri="{BB962C8B-B14F-4D97-AF65-F5344CB8AC3E}">
        <p14:creationId xmlns:p14="http://schemas.microsoft.com/office/powerpoint/2010/main" val="3539717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1115616" y="116632"/>
            <a:ext cx="7570440" cy="1440160"/>
          </a:xfrm>
          <a:prstGeom prst="rect">
            <a:avLst/>
          </a:prstGeom>
        </p:spPr>
        <p:txBody>
          <a:bodyPr lIns="90000" tIns="45000" rIns="90000" bIns="45000"/>
          <a:lstStyle/>
          <a:p>
            <a:pPr algn="ctr"/>
            <a:r>
              <a:rPr lang="fi-FI" sz="4400" dirty="0">
                <a:solidFill>
                  <a:srgbClr val="2F1F58"/>
                </a:solidFill>
                <a:latin typeface="Garamond" panose="02020404030301010803" pitchFamily="18" charset="0"/>
              </a:rPr>
              <a:t>Key </a:t>
            </a:r>
            <a:r>
              <a:rPr lang="fi-FI" sz="4400" dirty="0" err="1">
                <a:solidFill>
                  <a:srgbClr val="2F1F58"/>
                </a:solidFill>
                <a:latin typeface="Garamond" panose="02020404030301010803" pitchFamily="18" charset="0"/>
              </a:rPr>
              <a:t>Questions</a:t>
            </a:r>
            <a:r>
              <a:rPr lang="fi-FI" sz="4400" dirty="0">
                <a:solidFill>
                  <a:srgbClr val="2F1F58"/>
                </a:solidFill>
                <a:latin typeface="Garamond" panose="02020404030301010803" pitchFamily="18" charset="0"/>
              </a:rPr>
              <a:t> for </a:t>
            </a:r>
            <a:r>
              <a:rPr lang="fi-FI" sz="4400" dirty="0" err="1">
                <a:solidFill>
                  <a:srgbClr val="2F1F58"/>
                </a:solidFill>
                <a:latin typeface="Garamond" panose="02020404030301010803" pitchFamily="18" charset="0"/>
              </a:rPr>
              <a:t>Educators</a:t>
            </a:r>
            <a:r>
              <a:rPr lang="fi-FI" sz="4400" dirty="0">
                <a:solidFill>
                  <a:srgbClr val="2F1F58"/>
                </a:solidFill>
                <a:latin typeface="Garamond" panose="02020404030301010803" pitchFamily="18" charset="0"/>
              </a:rPr>
              <a:t>:</a:t>
            </a:r>
          </a:p>
          <a:p>
            <a:pPr algn="ctr"/>
            <a:r>
              <a:rPr lang="fi-FI" sz="4400" dirty="0" err="1">
                <a:solidFill>
                  <a:srgbClr val="2F1F58"/>
                </a:solidFill>
                <a:latin typeface="Garamond" panose="02020404030301010803" pitchFamily="18" charset="0"/>
              </a:rPr>
              <a:t>Ourselves</a:t>
            </a:r>
            <a:endParaRPr sz="1400" dirty="0">
              <a:latin typeface="Garamond" panose="02020404030301010803" pitchFamily="18" charset="0"/>
            </a:endParaRPr>
          </a:p>
        </p:txBody>
      </p:sp>
      <p:sp>
        <p:nvSpPr>
          <p:cNvPr id="183" name="TextShape 2"/>
          <p:cNvSpPr txBox="1"/>
          <p:nvPr/>
        </p:nvSpPr>
        <p:spPr>
          <a:xfrm>
            <a:off x="395536" y="1761480"/>
            <a:ext cx="8352928" cy="4715520"/>
          </a:xfrm>
          <a:prstGeom prst="rect">
            <a:avLst/>
          </a:prstGeom>
        </p:spPr>
        <p:txBody>
          <a:bodyPr lIns="90000" tIns="45000" rIns="90000" bIns="45000"/>
          <a:lstStyle/>
          <a:p>
            <a:pPr marL="457200" indent="-457200">
              <a:buSzPct val="45000"/>
              <a:buFont typeface="Arial" pitchFamily="34" charset="0"/>
              <a:buChar char="•"/>
            </a:pPr>
            <a:r>
              <a:rPr lang="en-US" sz="3200" dirty="0">
                <a:solidFill>
                  <a:srgbClr val="2F1F58"/>
                </a:solidFill>
                <a:latin typeface="Garamond" panose="02020404030301010803" pitchFamily="18" charset="0"/>
              </a:rPr>
              <a:t>What do I know about myself and my attitudes and beliefs?</a:t>
            </a:r>
            <a:endParaRPr lang="en-US" sz="2000" dirty="0">
              <a:latin typeface="Garamond" panose="02020404030301010803" pitchFamily="18" charset="0"/>
            </a:endParaRPr>
          </a:p>
          <a:p>
            <a:pPr marL="457200" indent="-457200">
              <a:buSzPct val="45000"/>
              <a:buFont typeface="Arial" pitchFamily="34" charset="0"/>
              <a:buChar char="•"/>
            </a:pPr>
            <a:r>
              <a:rPr lang="en-US" sz="3200" dirty="0">
                <a:solidFill>
                  <a:srgbClr val="2F1F58"/>
                </a:solidFill>
                <a:latin typeface="Garamond" panose="02020404030301010803" pitchFamily="18" charset="0"/>
              </a:rPr>
              <a:t>What do I know about others who are different from me?</a:t>
            </a:r>
            <a:endParaRPr lang="en-US" sz="2000" dirty="0">
              <a:latin typeface="Garamond" panose="02020404030301010803" pitchFamily="18" charset="0"/>
            </a:endParaRPr>
          </a:p>
          <a:p>
            <a:pPr marL="457200" indent="-457200">
              <a:buSzPct val="45000"/>
              <a:buFont typeface="Arial" pitchFamily="34" charset="0"/>
              <a:buChar char="•"/>
            </a:pPr>
            <a:r>
              <a:rPr lang="en-US" sz="3200" dirty="0">
                <a:solidFill>
                  <a:srgbClr val="2F1F58"/>
                </a:solidFill>
                <a:latin typeface="Garamond" panose="02020404030301010803" pitchFamily="18" charset="0"/>
              </a:rPr>
              <a:t>How do I teach and do I reach all students?</a:t>
            </a:r>
          </a:p>
          <a:p>
            <a:pPr marL="457200" indent="-457200">
              <a:buSzPct val="45000"/>
              <a:buFont typeface="Arial" pitchFamily="34" charset="0"/>
              <a:buChar char="•"/>
            </a:pPr>
            <a:r>
              <a:rPr lang="en-US" sz="3200" dirty="0">
                <a:solidFill>
                  <a:srgbClr val="2F1F58"/>
                </a:solidFill>
                <a:latin typeface="Garamond" panose="02020404030301010803" pitchFamily="18" charset="0"/>
              </a:rPr>
              <a:t>Are there some students I’d rather work with more than others?</a:t>
            </a:r>
            <a:endParaRPr lang="en-US" sz="2000" dirty="0">
              <a:latin typeface="Garamond" panose="02020404030301010803" pitchFamily="18" charset="0"/>
            </a:endParaRPr>
          </a:p>
        </p:txBody>
      </p:sp>
    </p:spTree>
    <p:extLst>
      <p:ext uri="{BB962C8B-B14F-4D97-AF65-F5344CB8AC3E}">
        <p14:creationId xmlns:p14="http://schemas.microsoft.com/office/powerpoint/2010/main" val="289920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1052871" y="260648"/>
            <a:ext cx="7570440" cy="1368152"/>
          </a:xfrm>
          <a:prstGeom prst="rect">
            <a:avLst/>
          </a:prstGeom>
        </p:spPr>
        <p:txBody>
          <a:bodyPr lIns="90000" tIns="45000" rIns="90000" bIns="45000"/>
          <a:lstStyle/>
          <a:p>
            <a:pPr algn="ctr"/>
            <a:r>
              <a:rPr lang="fi-FI" sz="4400" dirty="0">
                <a:solidFill>
                  <a:srgbClr val="2F1F58"/>
                </a:solidFill>
                <a:latin typeface="Garamond" panose="02020404030301010803" pitchFamily="18" charset="0"/>
              </a:rPr>
              <a:t>Key </a:t>
            </a:r>
            <a:r>
              <a:rPr lang="fi-FI" sz="4400" dirty="0" err="1">
                <a:solidFill>
                  <a:srgbClr val="2F1F58"/>
                </a:solidFill>
                <a:latin typeface="Garamond" panose="02020404030301010803" pitchFamily="18" charset="0"/>
              </a:rPr>
              <a:t>Questions</a:t>
            </a:r>
            <a:r>
              <a:rPr lang="fi-FI" sz="4400" dirty="0">
                <a:solidFill>
                  <a:srgbClr val="2F1F58"/>
                </a:solidFill>
                <a:latin typeface="Garamond" panose="02020404030301010803" pitchFamily="18" charset="0"/>
              </a:rPr>
              <a:t> for </a:t>
            </a:r>
            <a:r>
              <a:rPr lang="fi-FI" sz="4400" dirty="0" err="1">
                <a:solidFill>
                  <a:srgbClr val="2F1F58"/>
                </a:solidFill>
                <a:latin typeface="Garamond" panose="02020404030301010803" pitchFamily="18" charset="0"/>
              </a:rPr>
              <a:t>Educators</a:t>
            </a:r>
            <a:r>
              <a:rPr lang="fi-FI" sz="4400" dirty="0">
                <a:solidFill>
                  <a:srgbClr val="2F1F58"/>
                </a:solidFill>
                <a:latin typeface="Garamond" panose="02020404030301010803" pitchFamily="18" charset="0"/>
              </a:rPr>
              <a:t>:</a:t>
            </a:r>
          </a:p>
          <a:p>
            <a:pPr algn="ctr"/>
            <a:r>
              <a:rPr lang="fi-FI" sz="4400" dirty="0" err="1">
                <a:solidFill>
                  <a:srgbClr val="2F1F58"/>
                </a:solidFill>
                <a:latin typeface="Garamond" panose="02020404030301010803" pitchFamily="18" charset="0"/>
              </a:rPr>
              <a:t>Students</a:t>
            </a:r>
            <a:endParaRPr sz="1400" dirty="0">
              <a:latin typeface="Garamond" panose="02020404030301010803" pitchFamily="18" charset="0"/>
            </a:endParaRPr>
          </a:p>
        </p:txBody>
      </p:sp>
      <p:sp>
        <p:nvSpPr>
          <p:cNvPr id="185" name="TextShape 2"/>
          <p:cNvSpPr txBox="1"/>
          <p:nvPr/>
        </p:nvSpPr>
        <p:spPr>
          <a:xfrm>
            <a:off x="531813" y="1988840"/>
            <a:ext cx="8077200" cy="4104456"/>
          </a:xfrm>
          <a:prstGeom prst="rect">
            <a:avLst/>
          </a:prstGeom>
        </p:spPr>
        <p:txBody>
          <a:bodyPr lIns="90000" tIns="45000" rIns="90000" bIns="45000"/>
          <a:lstStyle/>
          <a:p>
            <a:pPr marL="457200" indent="-457200">
              <a:buSzPct val="45000"/>
              <a:buFont typeface="Arial" pitchFamily="34" charset="0"/>
              <a:buChar char="•"/>
            </a:pPr>
            <a:r>
              <a:rPr lang="en-US" sz="3200" dirty="0">
                <a:solidFill>
                  <a:srgbClr val="2F1F58"/>
                </a:solidFill>
                <a:latin typeface="Garamond" panose="02020404030301010803" pitchFamily="18" charset="0"/>
              </a:rPr>
              <a:t>What is their cultural background (along multiple dimensions of identity)?</a:t>
            </a:r>
          </a:p>
          <a:p>
            <a:pPr marL="457200" indent="-457200">
              <a:buSzPct val="45000"/>
            </a:pPr>
            <a:endParaRPr lang="en-US" sz="3200" dirty="0">
              <a:solidFill>
                <a:srgbClr val="2F1F58"/>
              </a:solidFill>
              <a:latin typeface="Garamond" panose="02020404030301010803" pitchFamily="18" charset="0"/>
            </a:endParaRPr>
          </a:p>
          <a:p>
            <a:pPr marL="457200" indent="-457200">
              <a:buSzPct val="45000"/>
              <a:buFont typeface="Arial" pitchFamily="34" charset="0"/>
              <a:buChar char="•"/>
            </a:pPr>
            <a:r>
              <a:rPr lang="en-US" sz="3200" dirty="0">
                <a:solidFill>
                  <a:srgbClr val="2F1F58"/>
                </a:solidFill>
                <a:latin typeface="Garamond" panose="02020404030301010803" pitchFamily="18" charset="0"/>
              </a:rPr>
              <a:t>What do they know about others who are different from them?</a:t>
            </a:r>
          </a:p>
          <a:p>
            <a:pPr marL="457200" indent="-457200">
              <a:buSzPct val="45000"/>
              <a:buFont typeface="Arial" pitchFamily="34" charset="0"/>
              <a:buChar char="•"/>
            </a:pPr>
            <a:endParaRPr lang="en-US" sz="3200" dirty="0">
              <a:solidFill>
                <a:srgbClr val="2F1F58"/>
              </a:solidFill>
              <a:latin typeface="Garamond" panose="02020404030301010803" pitchFamily="18" charset="0"/>
            </a:endParaRPr>
          </a:p>
          <a:p>
            <a:pPr marL="457200" indent="-457200">
              <a:buSzPct val="45000"/>
              <a:buFont typeface="Arial" pitchFamily="34" charset="0"/>
              <a:buChar char="•"/>
            </a:pPr>
            <a:r>
              <a:rPr lang="en-US" sz="3200" dirty="0">
                <a:solidFill>
                  <a:srgbClr val="2F1F58"/>
                </a:solidFill>
                <a:latin typeface="Garamond" panose="02020404030301010803" pitchFamily="18" charset="0"/>
              </a:rPr>
              <a:t>How does each student learn best?  </a:t>
            </a:r>
            <a:endParaRPr lang="en-US" sz="2000" dirty="0">
              <a:latin typeface="Garamond" panose="02020404030301010803" pitchFamily="18" charset="0"/>
            </a:endParaRPr>
          </a:p>
        </p:txBody>
      </p:sp>
    </p:spTree>
    <p:extLst>
      <p:ext uri="{BB962C8B-B14F-4D97-AF65-F5344CB8AC3E}">
        <p14:creationId xmlns:p14="http://schemas.microsoft.com/office/powerpoint/2010/main" val="386824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85">
                                            <p:txEl>
                                              <p:pRg st="0" end="0"/>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85">
                                            <p:txEl>
                                              <p:pRg st="2" end="2"/>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build="p"/>
      <p:bldP spid="185" grpId="1"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539552" y="260648"/>
            <a:ext cx="8064896" cy="1296144"/>
          </a:xfrm>
          <a:prstGeom prst="rect">
            <a:avLst/>
          </a:prstGeom>
        </p:spPr>
        <p:txBody>
          <a:bodyPr lIns="90000" tIns="45000" rIns="90000" bIns="45000"/>
          <a:lstStyle/>
          <a:p>
            <a:pPr algn="ctr"/>
            <a:r>
              <a:rPr lang="fi-FI" sz="4000" dirty="0">
                <a:solidFill>
                  <a:srgbClr val="2F1F58"/>
                </a:solidFill>
                <a:latin typeface="Garamond" panose="02020404030301010803" pitchFamily="18" charset="0"/>
              </a:rPr>
              <a:t>Key </a:t>
            </a:r>
            <a:r>
              <a:rPr lang="fi-FI" sz="4000" dirty="0" err="1">
                <a:solidFill>
                  <a:srgbClr val="2F1F58"/>
                </a:solidFill>
                <a:latin typeface="Garamond" panose="02020404030301010803" pitchFamily="18" charset="0"/>
              </a:rPr>
              <a:t>Questions</a:t>
            </a:r>
            <a:r>
              <a:rPr lang="fi-FI" sz="4000" dirty="0">
                <a:solidFill>
                  <a:srgbClr val="2F1F58"/>
                </a:solidFill>
                <a:latin typeface="Garamond" panose="02020404030301010803" pitchFamily="18" charset="0"/>
              </a:rPr>
              <a:t> for </a:t>
            </a:r>
            <a:r>
              <a:rPr lang="fi-FI" sz="4000" dirty="0" err="1">
                <a:solidFill>
                  <a:srgbClr val="2F1F58"/>
                </a:solidFill>
                <a:latin typeface="Garamond" panose="02020404030301010803" pitchFamily="18" charset="0"/>
              </a:rPr>
              <a:t>Educators</a:t>
            </a:r>
            <a:r>
              <a:rPr lang="fi-FI" sz="4000" dirty="0">
                <a:solidFill>
                  <a:srgbClr val="2F1F58"/>
                </a:solidFill>
                <a:latin typeface="Garamond" panose="02020404030301010803" pitchFamily="18" charset="0"/>
              </a:rPr>
              <a:t> </a:t>
            </a:r>
          </a:p>
          <a:p>
            <a:pPr algn="ctr"/>
            <a:r>
              <a:rPr lang="fi-FI" sz="4000" dirty="0" err="1">
                <a:solidFill>
                  <a:srgbClr val="2F1F58"/>
                </a:solidFill>
                <a:latin typeface="Garamond" panose="02020404030301010803" pitchFamily="18" charset="0"/>
              </a:rPr>
              <a:t>Curriculum</a:t>
            </a:r>
            <a:endParaRPr lang="fi-FI" sz="4000" dirty="0">
              <a:latin typeface="Garamond" panose="02020404030301010803" pitchFamily="18" charset="0"/>
            </a:endParaRPr>
          </a:p>
        </p:txBody>
      </p:sp>
      <p:sp>
        <p:nvSpPr>
          <p:cNvPr id="187" name="TextShape 2"/>
          <p:cNvSpPr txBox="1"/>
          <p:nvPr/>
        </p:nvSpPr>
        <p:spPr>
          <a:xfrm>
            <a:off x="611560" y="1844824"/>
            <a:ext cx="7920880" cy="4392488"/>
          </a:xfrm>
          <a:prstGeom prst="rect">
            <a:avLst/>
          </a:prstGeom>
        </p:spPr>
        <p:txBody>
          <a:bodyPr lIns="90000" tIns="45000" rIns="90000" bIns="45000"/>
          <a:lstStyle/>
          <a:p>
            <a:pPr marL="457200" indent="-457200">
              <a:buSzPct val="45000"/>
              <a:buFont typeface="Arial" pitchFamily="34" charset="0"/>
              <a:buChar char="•"/>
            </a:pPr>
            <a:r>
              <a:rPr lang="en-US" sz="3600" dirty="0">
                <a:solidFill>
                  <a:srgbClr val="2F1F58"/>
                </a:solidFill>
                <a:latin typeface="Garamond" panose="02020404030301010803" pitchFamily="18" charset="0"/>
              </a:rPr>
              <a:t>Who are the curriculum and the materials designed for? </a:t>
            </a:r>
          </a:p>
          <a:p>
            <a:pPr marL="457200" indent="-457200">
              <a:buSzPct val="45000"/>
              <a:buFont typeface="Arial" pitchFamily="34" charset="0"/>
              <a:buChar char="•"/>
            </a:pPr>
            <a:endParaRPr lang="en-US" sz="3600" dirty="0">
              <a:solidFill>
                <a:srgbClr val="2F1F58"/>
              </a:solidFill>
              <a:latin typeface="Garamond" panose="02020404030301010803" pitchFamily="18" charset="0"/>
            </a:endParaRPr>
          </a:p>
          <a:p>
            <a:pPr marL="457200" indent="-457200">
              <a:buSzPct val="45000"/>
              <a:buFont typeface="Arial" pitchFamily="34" charset="0"/>
              <a:buChar char="•"/>
            </a:pPr>
            <a:r>
              <a:rPr lang="en-US" sz="3600" dirty="0">
                <a:solidFill>
                  <a:srgbClr val="2F1F58"/>
                </a:solidFill>
                <a:latin typeface="Garamond" panose="02020404030301010803" pitchFamily="18" charset="0"/>
              </a:rPr>
              <a:t>What does the curriculum teach about difference?</a:t>
            </a:r>
          </a:p>
          <a:p>
            <a:pPr marL="457200" indent="-457200">
              <a:buSzPct val="45000"/>
              <a:buFont typeface="Arial" pitchFamily="34" charset="0"/>
              <a:buChar char="•"/>
            </a:pPr>
            <a:endParaRPr lang="en-US" sz="3600" dirty="0">
              <a:latin typeface="Garamond" panose="02020404030301010803" pitchFamily="18" charset="0"/>
            </a:endParaRPr>
          </a:p>
          <a:p>
            <a:pPr marL="457200" indent="-457200">
              <a:buSzPct val="45000"/>
              <a:buFont typeface="Arial" pitchFamily="34" charset="0"/>
              <a:buChar char="•"/>
            </a:pPr>
            <a:r>
              <a:rPr lang="en-US" sz="3600" dirty="0">
                <a:solidFill>
                  <a:srgbClr val="2F1F58"/>
                </a:solidFill>
                <a:latin typeface="Garamond" panose="02020404030301010803" pitchFamily="18" charset="0"/>
              </a:rPr>
              <a:t>What attitudes and beliefs do they instill?</a:t>
            </a:r>
            <a:endParaRPr lang="en-US" sz="3600" dirty="0">
              <a:latin typeface="Garamond" panose="02020404030301010803" pitchFamily="18" charset="0"/>
            </a:endParaRPr>
          </a:p>
        </p:txBody>
      </p:sp>
    </p:spTree>
    <p:extLst>
      <p:ext uri="{BB962C8B-B14F-4D97-AF65-F5344CB8AC3E}">
        <p14:creationId xmlns:p14="http://schemas.microsoft.com/office/powerpoint/2010/main" val="8100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785193" y="188640"/>
            <a:ext cx="7570440" cy="1296144"/>
          </a:xfrm>
          <a:prstGeom prst="rect">
            <a:avLst/>
          </a:prstGeom>
        </p:spPr>
        <p:txBody>
          <a:bodyPr lIns="90000" tIns="45000" rIns="90000" bIns="45000"/>
          <a:lstStyle/>
          <a:p>
            <a:pPr algn="ctr"/>
            <a:r>
              <a:rPr lang="fi-FI" sz="4000" dirty="0">
                <a:solidFill>
                  <a:srgbClr val="2F1F58"/>
                </a:solidFill>
                <a:latin typeface="Garamond" panose="02020404030301010803" pitchFamily="18" charset="0"/>
              </a:rPr>
              <a:t>Key </a:t>
            </a:r>
            <a:r>
              <a:rPr lang="fi-FI" sz="4000" dirty="0" err="1">
                <a:solidFill>
                  <a:srgbClr val="2F1F58"/>
                </a:solidFill>
                <a:latin typeface="Garamond" panose="02020404030301010803" pitchFamily="18" charset="0"/>
              </a:rPr>
              <a:t>Questions</a:t>
            </a:r>
            <a:r>
              <a:rPr lang="fi-FI" sz="4000" dirty="0">
                <a:solidFill>
                  <a:srgbClr val="2F1F58"/>
                </a:solidFill>
                <a:latin typeface="Garamond" panose="02020404030301010803" pitchFamily="18" charset="0"/>
              </a:rPr>
              <a:t> for </a:t>
            </a:r>
            <a:r>
              <a:rPr lang="fi-FI" sz="4000" dirty="0" err="1">
                <a:solidFill>
                  <a:srgbClr val="2F1F58"/>
                </a:solidFill>
                <a:latin typeface="Garamond" panose="02020404030301010803" pitchFamily="18" charset="0"/>
              </a:rPr>
              <a:t>Educators</a:t>
            </a:r>
            <a:endParaRPr lang="fi-FI" sz="4000" dirty="0">
              <a:solidFill>
                <a:srgbClr val="2F1F58"/>
              </a:solidFill>
              <a:latin typeface="Garamond" panose="02020404030301010803" pitchFamily="18" charset="0"/>
            </a:endParaRPr>
          </a:p>
          <a:p>
            <a:pPr algn="ctr"/>
            <a:r>
              <a:rPr lang="fi-FI" sz="4000" dirty="0">
                <a:solidFill>
                  <a:srgbClr val="2F1F58"/>
                </a:solidFill>
                <a:latin typeface="Garamond" panose="02020404030301010803" pitchFamily="18" charset="0"/>
              </a:rPr>
              <a:t>Environment</a:t>
            </a:r>
            <a:endParaRPr sz="1200" dirty="0">
              <a:latin typeface="Garamond" panose="02020404030301010803" pitchFamily="18" charset="0"/>
            </a:endParaRPr>
          </a:p>
        </p:txBody>
      </p:sp>
      <p:sp>
        <p:nvSpPr>
          <p:cNvPr id="191" name="TextShape 2"/>
          <p:cNvSpPr txBox="1"/>
          <p:nvPr/>
        </p:nvSpPr>
        <p:spPr>
          <a:xfrm>
            <a:off x="755576" y="1761480"/>
            <a:ext cx="7570440" cy="4639320"/>
          </a:xfrm>
          <a:prstGeom prst="rect">
            <a:avLst/>
          </a:prstGeom>
        </p:spPr>
        <p:txBody>
          <a:bodyPr lIns="90000" tIns="45000" rIns="90000" bIns="45000"/>
          <a:lstStyle/>
          <a:p>
            <a:pPr marL="457200" indent="-457200">
              <a:buSzPct val="45000"/>
              <a:buFont typeface="Arial" pitchFamily="34" charset="0"/>
              <a:buChar char="•"/>
            </a:pPr>
            <a:r>
              <a:rPr lang="en-US" sz="3600" dirty="0">
                <a:solidFill>
                  <a:srgbClr val="2F1F58"/>
                </a:solidFill>
                <a:latin typeface="Garamond" panose="02020404030301010803" pitchFamily="18" charset="0"/>
              </a:rPr>
              <a:t>What is the emotional /psychological climate of my classroom?</a:t>
            </a:r>
          </a:p>
          <a:p>
            <a:pPr marL="457200" indent="-457200">
              <a:buSzPct val="45000"/>
            </a:pPr>
            <a:endParaRPr lang="en-US" sz="3600" dirty="0">
              <a:latin typeface="Garamond" panose="02020404030301010803" pitchFamily="18" charset="0"/>
            </a:endParaRPr>
          </a:p>
          <a:p>
            <a:pPr marL="457200" indent="-457200">
              <a:buSzPct val="45000"/>
              <a:buFont typeface="Arial" pitchFamily="34" charset="0"/>
              <a:buChar char="•"/>
            </a:pPr>
            <a:r>
              <a:rPr lang="en-US" sz="3600" dirty="0">
                <a:solidFill>
                  <a:srgbClr val="2F1F58"/>
                </a:solidFill>
                <a:latin typeface="Garamond" panose="02020404030301010803" pitchFamily="18" charset="0"/>
              </a:rPr>
              <a:t>How do I control the environment?</a:t>
            </a:r>
          </a:p>
          <a:p>
            <a:pPr marL="457200" indent="-457200">
              <a:buSzPct val="45000"/>
            </a:pPr>
            <a:endParaRPr lang="en-US" sz="3600" dirty="0">
              <a:solidFill>
                <a:srgbClr val="2F1F58"/>
              </a:solidFill>
              <a:latin typeface="Garamond" panose="02020404030301010803" pitchFamily="18" charset="0"/>
            </a:endParaRPr>
          </a:p>
          <a:p>
            <a:pPr marL="457200" indent="-457200">
              <a:buSzPct val="45000"/>
              <a:buFont typeface="Arial" pitchFamily="34" charset="0"/>
              <a:buChar char="•"/>
            </a:pPr>
            <a:r>
              <a:rPr lang="en-US" sz="3600" dirty="0">
                <a:solidFill>
                  <a:srgbClr val="2F1F58"/>
                </a:solidFill>
                <a:latin typeface="Garamond" panose="02020404030301010803" pitchFamily="18" charset="0"/>
              </a:rPr>
              <a:t>What needs of the students do I attend to? </a:t>
            </a:r>
            <a:endParaRPr lang="en-US" sz="2400" dirty="0">
              <a:latin typeface="Garamond" panose="02020404030301010803" pitchFamily="18" charset="0"/>
            </a:endParaRPr>
          </a:p>
        </p:txBody>
      </p:sp>
    </p:spTree>
    <p:extLst>
      <p:ext uri="{BB962C8B-B14F-4D97-AF65-F5344CB8AC3E}">
        <p14:creationId xmlns:p14="http://schemas.microsoft.com/office/powerpoint/2010/main" val="378647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We</a:t>
            </a:r>
            <a:r>
              <a:rPr lang="fi-FI" dirty="0"/>
              <a:t> </a:t>
            </a:r>
            <a:r>
              <a:rPr lang="fi-FI" dirty="0" err="1"/>
              <a:t>Are</a:t>
            </a:r>
            <a:r>
              <a:rPr lang="fi-FI" dirty="0"/>
              <a:t> </a:t>
            </a:r>
            <a:r>
              <a:rPr lang="fi-FI" dirty="0" err="1"/>
              <a:t>All</a:t>
            </a:r>
            <a:r>
              <a:rPr lang="fi-FI" dirty="0"/>
              <a:t> the </a:t>
            </a:r>
            <a:r>
              <a:rPr lang="fi-FI" dirty="0" err="1"/>
              <a:t>Same</a:t>
            </a:r>
            <a:r>
              <a:rPr lang="fi-FI" dirty="0"/>
              <a:t> </a:t>
            </a:r>
            <a:br>
              <a:rPr lang="fi-FI" dirty="0"/>
            </a:br>
            <a:r>
              <a:rPr lang="fi-FI" dirty="0" err="1"/>
              <a:t>We</a:t>
            </a:r>
            <a:r>
              <a:rPr lang="fi-FI" dirty="0"/>
              <a:t> </a:t>
            </a:r>
            <a:r>
              <a:rPr lang="fi-FI" dirty="0" err="1"/>
              <a:t>Are</a:t>
            </a:r>
            <a:r>
              <a:rPr lang="fi-FI" dirty="0"/>
              <a:t> </a:t>
            </a:r>
            <a:r>
              <a:rPr lang="fi-FI" dirty="0" err="1"/>
              <a:t>All</a:t>
            </a:r>
            <a:r>
              <a:rPr lang="fi-FI" dirty="0"/>
              <a:t> </a:t>
            </a:r>
            <a:r>
              <a:rPr lang="fi-FI" dirty="0" err="1"/>
              <a:t>Different</a:t>
            </a:r>
            <a:endParaRPr lang="en-US" dirty="0"/>
          </a:p>
        </p:txBody>
      </p:sp>
      <p:sp>
        <p:nvSpPr>
          <p:cNvPr id="3" name="Subtitle 2"/>
          <p:cNvSpPr>
            <a:spLocks noGrp="1"/>
          </p:cNvSpPr>
          <p:nvPr>
            <p:ph type="subTitle" idx="1"/>
          </p:nvPr>
        </p:nvSpPr>
        <p:spPr>
          <a:xfrm>
            <a:off x="972716" y="3717032"/>
            <a:ext cx="7198568" cy="2040632"/>
          </a:xfrm>
        </p:spPr>
        <p:txBody>
          <a:bodyPr>
            <a:normAutofit fontScale="55000" lnSpcReduction="20000"/>
          </a:bodyPr>
          <a:lstStyle/>
          <a:p>
            <a:r>
              <a:rPr lang="fi-FI" dirty="0">
                <a:solidFill>
                  <a:schemeClr val="bg2">
                    <a:lumMod val="25000"/>
                  </a:schemeClr>
                </a:solidFill>
              </a:rPr>
              <a:t>Project with Class 5C </a:t>
            </a:r>
          </a:p>
          <a:p>
            <a:r>
              <a:rPr lang="fi-FI" dirty="0">
                <a:solidFill>
                  <a:schemeClr val="bg2">
                    <a:lumMod val="25000"/>
                  </a:schemeClr>
                </a:solidFill>
              </a:rPr>
              <a:t>Turun Normaalikoulu </a:t>
            </a:r>
          </a:p>
          <a:p>
            <a:r>
              <a:rPr lang="fi-FI" dirty="0">
                <a:solidFill>
                  <a:schemeClr val="bg2">
                    <a:lumMod val="25000"/>
                  </a:schemeClr>
                </a:solidFill>
              </a:rPr>
              <a:t>Kevät 2012</a:t>
            </a:r>
          </a:p>
          <a:p>
            <a:endParaRPr lang="en-US" dirty="0">
              <a:solidFill>
                <a:schemeClr val="bg2">
                  <a:lumMod val="25000"/>
                </a:schemeClr>
              </a:solidFill>
            </a:endParaRPr>
          </a:p>
          <a:p>
            <a:r>
              <a:rPr lang="en-US" dirty="0">
                <a:solidFill>
                  <a:schemeClr val="bg2">
                    <a:lumMod val="25000"/>
                  </a:schemeClr>
                </a:solidFill>
              </a:rPr>
              <a:t>Based on Guidelines from the Anti-Defamation League</a:t>
            </a:r>
          </a:p>
          <a:p>
            <a:r>
              <a:rPr lang="en-US" dirty="0">
                <a:solidFill>
                  <a:schemeClr val="bg2">
                    <a:lumMod val="25000"/>
                  </a:schemeClr>
                </a:solidFill>
              </a:rPr>
              <a:t>https://</a:t>
            </a:r>
            <a:r>
              <a:rPr lang="en-US" dirty="0" err="1">
                <a:solidFill>
                  <a:schemeClr val="bg2">
                    <a:lumMod val="25000"/>
                  </a:schemeClr>
                </a:solidFill>
              </a:rPr>
              <a:t>www.adl.org</a:t>
            </a:r>
            <a:r>
              <a:rPr lang="en-US" dirty="0">
                <a:solidFill>
                  <a:schemeClr val="bg2">
                    <a:lumMod val="25000"/>
                  </a:schemeClr>
                </a:solidFill>
              </a:rPr>
              <a:t>/education/resources/tools-and-strategies/anti-bias-curriculum-guides</a:t>
            </a:r>
          </a:p>
        </p:txBody>
      </p:sp>
    </p:spTree>
    <p:extLst>
      <p:ext uri="{BB962C8B-B14F-4D97-AF65-F5344CB8AC3E}">
        <p14:creationId xmlns:p14="http://schemas.microsoft.com/office/powerpoint/2010/main" val="1318265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Goal</a:t>
            </a:r>
            <a:r>
              <a:rPr lang="fi-FI" dirty="0"/>
              <a:t> of the </a:t>
            </a:r>
            <a:r>
              <a:rPr lang="fi-FI" dirty="0" err="1"/>
              <a:t>Research</a:t>
            </a:r>
            <a:endParaRPr lang="en-US" dirty="0"/>
          </a:p>
        </p:txBody>
      </p:sp>
      <p:sp>
        <p:nvSpPr>
          <p:cNvPr id="3" name="Content Placeholder 2"/>
          <p:cNvSpPr>
            <a:spLocks noGrp="1"/>
          </p:cNvSpPr>
          <p:nvPr>
            <p:ph idx="1"/>
          </p:nvPr>
        </p:nvSpPr>
        <p:spPr/>
        <p:txBody>
          <a:bodyPr>
            <a:normAutofit lnSpcReduction="10000"/>
          </a:bodyPr>
          <a:lstStyle/>
          <a:p>
            <a:pPr>
              <a:lnSpc>
                <a:spcPct val="110000"/>
              </a:lnSpc>
              <a:spcBef>
                <a:spcPts val="0"/>
              </a:spcBef>
              <a:spcAft>
                <a:spcPts val="600"/>
              </a:spcAft>
            </a:pPr>
            <a:r>
              <a:rPr lang="en-US" dirty="0"/>
              <a:t>Determine if students’ attitudes towards others change / improve after focusing on intercultural competence.  Open up a global perspective within the context of ethical behavior.</a:t>
            </a:r>
          </a:p>
          <a:p>
            <a:pPr>
              <a:lnSpc>
                <a:spcPct val="110000"/>
              </a:lnSpc>
              <a:spcBef>
                <a:spcPts val="0"/>
              </a:spcBef>
              <a:spcAft>
                <a:spcPts val="600"/>
              </a:spcAft>
            </a:pPr>
            <a:endParaRPr lang="en-US" dirty="0"/>
          </a:p>
          <a:p>
            <a:pPr>
              <a:lnSpc>
                <a:spcPct val="110000"/>
              </a:lnSpc>
              <a:spcBef>
                <a:spcPts val="0"/>
              </a:spcBef>
              <a:spcAft>
                <a:spcPts val="600"/>
              </a:spcAft>
            </a:pPr>
            <a:r>
              <a:rPr lang="en-US" dirty="0"/>
              <a:t>What brings us together?</a:t>
            </a:r>
          </a:p>
          <a:p>
            <a:pPr>
              <a:lnSpc>
                <a:spcPct val="110000"/>
              </a:lnSpc>
              <a:spcBef>
                <a:spcPts val="0"/>
              </a:spcBef>
              <a:spcAft>
                <a:spcPts val="600"/>
              </a:spcAft>
            </a:pPr>
            <a:r>
              <a:rPr lang="en-US" dirty="0"/>
              <a:t>What divides us?</a:t>
            </a:r>
          </a:p>
          <a:p>
            <a:pPr>
              <a:lnSpc>
                <a:spcPct val="110000"/>
              </a:lnSpc>
              <a:spcBef>
                <a:spcPts val="0"/>
              </a:spcBef>
              <a:spcAft>
                <a:spcPts val="600"/>
              </a:spcAft>
            </a:pPr>
            <a:r>
              <a:rPr lang="en-US" dirty="0"/>
              <a:t>What can I do to make a difference?</a:t>
            </a:r>
          </a:p>
        </p:txBody>
      </p:sp>
      <p:sp>
        <p:nvSpPr>
          <p:cNvPr id="6" name="Footer Placeholder 5">
            <a:extLst>
              <a:ext uri="{FF2B5EF4-FFF2-40B4-BE49-F238E27FC236}">
                <a16:creationId xmlns:a16="http://schemas.microsoft.com/office/drawing/2014/main" id="{9E7A0DD5-730B-7A4B-AF69-CB1F3ABBF6D4}"/>
              </a:ext>
            </a:extLst>
          </p:cNvPr>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3997074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Overview</a:t>
            </a:r>
            <a:r>
              <a:rPr lang="fi-FI" dirty="0"/>
              <a:t> of </a:t>
            </a:r>
            <a:r>
              <a:rPr lang="fi-FI" dirty="0" err="1"/>
              <a:t>Activities</a:t>
            </a:r>
            <a:endParaRPr lang="en-US" dirty="0"/>
          </a:p>
        </p:txBody>
      </p:sp>
      <p:sp>
        <p:nvSpPr>
          <p:cNvPr id="4" name="Content Placeholder 3"/>
          <p:cNvSpPr>
            <a:spLocks noGrp="1"/>
          </p:cNvSpPr>
          <p:nvPr>
            <p:ph sz="half" idx="2"/>
          </p:nvPr>
        </p:nvSpPr>
        <p:spPr>
          <a:xfrm>
            <a:off x="4648200" y="1600200"/>
            <a:ext cx="4267200" cy="4525963"/>
          </a:xfrm>
        </p:spPr>
        <p:txBody>
          <a:bodyPr>
            <a:normAutofit fontScale="92500" lnSpcReduction="10000"/>
          </a:bodyPr>
          <a:lstStyle/>
          <a:p>
            <a:pPr marL="1138238" indent="-1138238">
              <a:buNone/>
            </a:pPr>
            <a:r>
              <a:rPr lang="en-US" dirty="0"/>
              <a:t>Week 1 Shields &amp; Flowers   Who are We?</a:t>
            </a:r>
          </a:p>
          <a:p>
            <a:pPr marL="1138238" indent="-1138238">
              <a:buNone/>
            </a:pPr>
            <a:r>
              <a:rPr lang="en-US" dirty="0"/>
              <a:t>Week 2 Cooperation</a:t>
            </a:r>
          </a:p>
          <a:p>
            <a:pPr marL="1138238" indent="-1138238">
              <a:buNone/>
            </a:pPr>
            <a:r>
              <a:rPr lang="en-US" dirty="0"/>
              <a:t>Week 3 We can be Allies</a:t>
            </a:r>
          </a:p>
          <a:p>
            <a:pPr marL="1138238" indent="-1138238">
              <a:buNone/>
            </a:pPr>
            <a:r>
              <a:rPr lang="en-US" dirty="0"/>
              <a:t>Week 4 Role Plays - Going Deeper</a:t>
            </a:r>
          </a:p>
          <a:p>
            <a:pPr marL="1138238" indent="-1138238">
              <a:buNone/>
            </a:pPr>
            <a:r>
              <a:rPr lang="en-US" dirty="0"/>
              <a:t>Week 5 Synthesize understandings into class quilt.  “We Can Make </a:t>
            </a:r>
            <a:r>
              <a:rPr lang="en-US" dirty="0" err="1"/>
              <a:t>Norssi</a:t>
            </a:r>
            <a:r>
              <a:rPr lang="en-US" dirty="0"/>
              <a:t> a Great Place to Learn”</a:t>
            </a:r>
          </a:p>
        </p:txBody>
      </p:sp>
      <p:pic>
        <p:nvPicPr>
          <p:cNvPr id="9" name="Content Placeholder 8" descr="IMG_0403.jpg"/>
          <p:cNvPicPr>
            <a:picLocks noGrp="1" noChangeAspect="1"/>
          </p:cNvPicPr>
          <p:nvPr>
            <p:ph sz="half" idx="1"/>
          </p:nvPr>
        </p:nvPicPr>
        <p:blipFill>
          <a:blip r:embed="rId2" cstate="email">
            <a:extLst>
              <a:ext uri="{28A0092B-C50C-407E-A947-70E740481C1C}">
                <a14:useLocalDpi xmlns:a14="http://schemas.microsoft.com/office/drawing/2010/main"/>
              </a:ext>
            </a:extLst>
          </a:blip>
          <a:srcRect l="-9488" r="-9488"/>
          <a:stretch>
            <a:fillRect/>
          </a:stretch>
        </p:blipFill>
        <p:spPr>
          <a:xfrm>
            <a:off x="76200" y="1371600"/>
            <a:ext cx="4495800" cy="5038336"/>
          </a:xfrm>
        </p:spPr>
      </p:pic>
      <p:sp>
        <p:nvSpPr>
          <p:cNvPr id="6" name="Footer Placeholder 5">
            <a:extLst>
              <a:ext uri="{FF2B5EF4-FFF2-40B4-BE49-F238E27FC236}">
                <a16:creationId xmlns:a16="http://schemas.microsoft.com/office/drawing/2014/main" id="{73B39D07-3D25-CE47-B187-FB0D80E404B9}"/>
              </a:ext>
            </a:extLst>
          </p:cNvPr>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86445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019-58E1-8D4F-B456-85E331355C09}"/>
              </a:ext>
            </a:extLst>
          </p:cNvPr>
          <p:cNvSpPr>
            <a:spLocks noGrp="1"/>
          </p:cNvSpPr>
          <p:nvPr>
            <p:ph type="title"/>
          </p:nvPr>
        </p:nvSpPr>
        <p:spPr>
          <a:xfrm>
            <a:off x="4111588" y="227012"/>
            <a:ext cx="3816424" cy="1143000"/>
          </a:xfrm>
        </p:spPr>
        <p:txBody>
          <a:bodyPr>
            <a:normAutofit/>
          </a:bodyPr>
          <a:lstStyle/>
          <a:p>
            <a:r>
              <a:rPr lang="en-US" sz="4000" dirty="0"/>
              <a:t>3 Central Themes</a:t>
            </a:r>
          </a:p>
        </p:txBody>
      </p:sp>
      <p:sp>
        <p:nvSpPr>
          <p:cNvPr id="3" name="Content Placeholder 2">
            <a:extLst>
              <a:ext uri="{FF2B5EF4-FFF2-40B4-BE49-F238E27FC236}">
                <a16:creationId xmlns:a16="http://schemas.microsoft.com/office/drawing/2014/main" id="{6A54C7D5-8633-734C-9BE2-9401246A590E}"/>
              </a:ext>
            </a:extLst>
          </p:cNvPr>
          <p:cNvSpPr>
            <a:spLocks noGrp="1"/>
          </p:cNvSpPr>
          <p:nvPr>
            <p:ph idx="1"/>
          </p:nvPr>
        </p:nvSpPr>
        <p:spPr>
          <a:xfrm>
            <a:off x="683568" y="2276872"/>
            <a:ext cx="8229600" cy="3052936"/>
          </a:xfrm>
        </p:spPr>
        <p:txBody>
          <a:bodyPr/>
          <a:lstStyle/>
          <a:p>
            <a:r>
              <a:rPr lang="en-US" dirty="0"/>
              <a:t>Schools are a site for identity development</a:t>
            </a:r>
          </a:p>
          <a:p>
            <a:r>
              <a:rPr lang="en-US" dirty="0"/>
              <a:t>Teachers’ play a critical role in supporting or undermining students’ identities </a:t>
            </a:r>
          </a:p>
          <a:p>
            <a:r>
              <a:rPr lang="en-US" dirty="0"/>
              <a:t>Everything takes place within the lines of power and privilege of the larger social context</a:t>
            </a:r>
          </a:p>
          <a:p>
            <a:endParaRPr lang="en-US" dirty="0"/>
          </a:p>
        </p:txBody>
      </p:sp>
      <p:sp>
        <p:nvSpPr>
          <p:cNvPr id="4" name="Footer Placeholder 3">
            <a:extLst>
              <a:ext uri="{FF2B5EF4-FFF2-40B4-BE49-F238E27FC236}">
                <a16:creationId xmlns:a16="http://schemas.microsoft.com/office/drawing/2014/main" id="{7423068F-7C8D-2C44-9048-2D514EB6092B}"/>
              </a:ext>
            </a:extLst>
          </p:cNvPr>
          <p:cNvSpPr>
            <a:spLocks noGrp="1"/>
          </p:cNvSpPr>
          <p:nvPr>
            <p:ph type="ftr" sz="quarter" idx="11"/>
          </p:nvPr>
        </p:nvSpPr>
        <p:spPr/>
        <p:txBody>
          <a:bodyPr/>
          <a:lstStyle/>
          <a:p>
            <a:r>
              <a:rPr lang="en-US" dirty="0"/>
              <a:t>Commins 11.11.19 Rainbow Month Lecture</a:t>
            </a:r>
          </a:p>
        </p:txBody>
      </p:sp>
      <p:pic>
        <p:nvPicPr>
          <p:cNvPr id="6" name="Picture 5">
            <a:extLst>
              <a:ext uri="{FF2B5EF4-FFF2-40B4-BE49-F238E27FC236}">
                <a16:creationId xmlns:a16="http://schemas.microsoft.com/office/drawing/2014/main" id="{0A094E3B-BAE4-694E-A64C-54B481B00B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568" y="281520"/>
            <a:ext cx="5102863" cy="1411957"/>
          </a:xfrm>
          <a:prstGeom prst="rect">
            <a:avLst/>
          </a:prstGeom>
        </p:spPr>
      </p:pic>
    </p:spTree>
    <p:extLst>
      <p:ext uri="{BB962C8B-B14F-4D97-AF65-F5344CB8AC3E}">
        <p14:creationId xmlns:p14="http://schemas.microsoft.com/office/powerpoint/2010/main" val="2398102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we doing this project?</a:t>
            </a:r>
          </a:p>
        </p:txBody>
      </p:sp>
      <p:sp>
        <p:nvSpPr>
          <p:cNvPr id="4" name="Content Placeholder 3"/>
          <p:cNvSpPr>
            <a:spLocks noGrp="1"/>
          </p:cNvSpPr>
          <p:nvPr>
            <p:ph sz="half" idx="1"/>
          </p:nvPr>
        </p:nvSpPr>
        <p:spPr>
          <a:xfrm>
            <a:off x="486241" y="1258095"/>
            <a:ext cx="3649571" cy="4868068"/>
          </a:xfrm>
        </p:spPr>
        <p:txBody>
          <a:bodyPr>
            <a:normAutofit/>
          </a:bodyPr>
          <a:lstStyle/>
          <a:p>
            <a:pPr>
              <a:buNone/>
            </a:pPr>
            <a:r>
              <a:rPr lang="en-US" sz="2400" dirty="0"/>
              <a:t>When you grow up, the most important skills will be to</a:t>
            </a:r>
          </a:p>
          <a:p>
            <a:pPr marL="0" indent="465138"/>
            <a:r>
              <a:rPr lang="en-US" sz="2400" dirty="0"/>
              <a:t>Get along with</a:t>
            </a:r>
          </a:p>
          <a:p>
            <a:pPr marL="0" lvl="1" indent="465138"/>
            <a:r>
              <a:rPr lang="en-US" sz="2400" dirty="0"/>
              <a:t>Care about</a:t>
            </a:r>
          </a:p>
          <a:p>
            <a:pPr marL="0" lvl="1" indent="465138"/>
            <a:r>
              <a:rPr lang="en-US" sz="2400" dirty="0"/>
              <a:t>Learn From</a:t>
            </a:r>
          </a:p>
          <a:p>
            <a:pPr marL="0" lvl="1" indent="465138"/>
            <a:r>
              <a:rPr lang="en-US" sz="2400" dirty="0"/>
              <a:t>Work For</a:t>
            </a:r>
          </a:p>
          <a:p>
            <a:pPr marL="0" lvl="1" indent="465138"/>
            <a:r>
              <a:rPr lang="en-US" sz="2400" dirty="0"/>
              <a:t>Respect</a:t>
            </a:r>
          </a:p>
          <a:p>
            <a:pPr marL="465138" lvl="4" indent="-71438">
              <a:buNone/>
            </a:pPr>
            <a:r>
              <a:rPr lang="en-US" sz="2400" dirty="0"/>
              <a:t>	People who are   different from you</a:t>
            </a:r>
          </a:p>
          <a:p>
            <a:pPr marL="53975" lvl="5" indent="0" algn="ctr">
              <a:buNone/>
            </a:pPr>
            <a:r>
              <a:rPr lang="en-US" sz="2400" dirty="0">
                <a:solidFill>
                  <a:schemeClr val="tx2">
                    <a:lumMod val="75000"/>
                    <a:lumOff val="25000"/>
                  </a:schemeClr>
                </a:solidFill>
                <a:latin typeface="Garamond" panose="02020404030301010803" pitchFamily="18" charset="0"/>
              </a:rPr>
              <a:t>NO MATTER </a:t>
            </a:r>
          </a:p>
          <a:p>
            <a:pPr marL="53975" lvl="5" indent="0" algn="ctr">
              <a:buNone/>
            </a:pPr>
            <a:r>
              <a:rPr lang="en-US" sz="2400" dirty="0">
                <a:solidFill>
                  <a:schemeClr val="tx2">
                    <a:lumMod val="75000"/>
                    <a:lumOff val="25000"/>
                  </a:schemeClr>
                </a:solidFill>
                <a:latin typeface="Garamond" panose="02020404030301010803" pitchFamily="18" charset="0"/>
              </a:rPr>
              <a:t>WHO YOU ARE</a:t>
            </a:r>
          </a:p>
          <a:p>
            <a:pPr lvl="5">
              <a:buNone/>
            </a:pPr>
            <a:endParaRPr lang="en-US" dirty="0">
              <a:latin typeface="Garamond" panose="02020404030301010803" pitchFamily="18" charset="0"/>
            </a:endParaRPr>
          </a:p>
        </p:txBody>
      </p:sp>
      <p:sp>
        <p:nvSpPr>
          <p:cNvPr id="7" name="Footer Placeholder 6">
            <a:extLst>
              <a:ext uri="{FF2B5EF4-FFF2-40B4-BE49-F238E27FC236}">
                <a16:creationId xmlns:a16="http://schemas.microsoft.com/office/drawing/2014/main" id="{7166C11F-BE17-2845-B8EC-99982AD8E735}"/>
              </a:ext>
            </a:extLst>
          </p:cNvPr>
          <p:cNvSpPr>
            <a:spLocks noGrp="1"/>
          </p:cNvSpPr>
          <p:nvPr>
            <p:ph type="ftr" sz="quarter" idx="11"/>
          </p:nvPr>
        </p:nvSpPr>
        <p:spPr/>
        <p:txBody>
          <a:bodyPr/>
          <a:lstStyle/>
          <a:p>
            <a:r>
              <a:rPr lang="en-US" dirty="0"/>
              <a:t>Commins 11.11.19 Rainbow Month Lecture</a:t>
            </a:r>
          </a:p>
        </p:txBody>
      </p:sp>
      <p:pic>
        <p:nvPicPr>
          <p:cNvPr id="10" name="Content Placeholder 9">
            <a:extLst>
              <a:ext uri="{FF2B5EF4-FFF2-40B4-BE49-F238E27FC236}">
                <a16:creationId xmlns:a16="http://schemas.microsoft.com/office/drawing/2014/main" id="{8E7267E4-5003-6F4F-AEED-8438ACC258C8}"/>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b="-2"/>
          <a:stretch/>
        </p:blipFill>
        <p:spPr>
          <a:xfrm>
            <a:off x="4651918" y="1600200"/>
            <a:ext cx="4031164" cy="4525963"/>
          </a:xfrm>
          <a:prstGeom prst="rect">
            <a:avLst/>
          </a:prstGeom>
        </p:spPr>
      </p:pic>
    </p:spTree>
    <p:extLst>
      <p:ext uri="{BB962C8B-B14F-4D97-AF65-F5344CB8AC3E}">
        <p14:creationId xmlns:p14="http://schemas.microsoft.com/office/powerpoint/2010/main" val="131197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Bottom)">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Bottom)">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lide(fromBottom)">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lide(fromBottom)">
                                      <p:cBhvr>
                                        <p:cTn id="32" dur="500"/>
                                        <p:tgtEl>
                                          <p:spTgt spid="4">
                                            <p:txEl>
                                              <p:pRg st="5" end="5"/>
                                            </p:tx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slide(fromBottom)">
                                      <p:cBhvr>
                                        <p:cTn id="35" dur="500"/>
                                        <p:tgtEl>
                                          <p:spTgt spid="4">
                                            <p:txEl>
                                              <p:pRg st="6" end="6"/>
                                            </p:txEl>
                                          </p:spTgt>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slide(fromBottom)">
                                      <p:cBhvr>
                                        <p:cTn id="38" dur="500"/>
                                        <p:tgtEl>
                                          <p:spTgt spid="4">
                                            <p:txEl>
                                              <p:pRg st="7" end="7"/>
                                            </p:txEl>
                                          </p:spTgt>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slide(fromBottom)">
                                      <p:cBhvr>
                                        <p:cTn id="4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Week</a:t>
            </a:r>
            <a:r>
              <a:rPr lang="fi-FI" dirty="0"/>
              <a:t> 1:  </a:t>
            </a:r>
            <a:r>
              <a:rPr lang="fi-FI" dirty="0" err="1"/>
              <a:t>Introduction</a:t>
            </a:r>
            <a:endParaRPr lang="en-US" dirty="0"/>
          </a:p>
        </p:txBody>
      </p:sp>
      <p:sp>
        <p:nvSpPr>
          <p:cNvPr id="3" name="Content Placeholder 2"/>
          <p:cNvSpPr>
            <a:spLocks noGrp="1"/>
          </p:cNvSpPr>
          <p:nvPr>
            <p:ph sz="half" idx="1"/>
          </p:nvPr>
        </p:nvSpPr>
        <p:spPr/>
        <p:txBody>
          <a:bodyPr>
            <a:normAutofit/>
          </a:bodyPr>
          <a:lstStyle/>
          <a:p>
            <a:pPr>
              <a:lnSpc>
                <a:spcPct val="120000"/>
              </a:lnSpc>
              <a:spcBef>
                <a:spcPts val="0"/>
              </a:spcBef>
              <a:spcAft>
                <a:spcPts val="600"/>
              </a:spcAft>
            </a:pPr>
            <a:r>
              <a:rPr lang="en-US" sz="1600" dirty="0"/>
              <a:t>Each student got two letters to decorate for “We are all the same, we are all different.’’</a:t>
            </a:r>
          </a:p>
          <a:p>
            <a:pPr>
              <a:lnSpc>
                <a:spcPct val="120000"/>
              </a:lnSpc>
              <a:spcBef>
                <a:spcPts val="0"/>
              </a:spcBef>
              <a:spcAft>
                <a:spcPts val="600"/>
              </a:spcAft>
            </a:pPr>
            <a:r>
              <a:rPr lang="en-US" sz="1600" dirty="0"/>
              <a:t>Introduced myself.  Talked about why important.</a:t>
            </a:r>
          </a:p>
          <a:p>
            <a:pPr>
              <a:lnSpc>
                <a:spcPct val="120000"/>
              </a:lnSpc>
              <a:spcBef>
                <a:spcPts val="0"/>
              </a:spcBef>
              <a:spcAft>
                <a:spcPts val="600"/>
              </a:spcAft>
            </a:pPr>
            <a:r>
              <a:rPr lang="en-US" sz="1600" dirty="0"/>
              <a:t>Modeling of Shield and discussion.  Students create own shields which are put on display</a:t>
            </a:r>
          </a:p>
          <a:p>
            <a:pPr>
              <a:lnSpc>
                <a:spcPct val="120000"/>
              </a:lnSpc>
              <a:spcBef>
                <a:spcPts val="0"/>
              </a:spcBef>
              <a:spcAft>
                <a:spcPts val="600"/>
              </a:spcAft>
            </a:pPr>
            <a:r>
              <a:rPr lang="en-US" sz="1600" dirty="0"/>
              <a:t>3 things in common, 1 different (What you like to eat for a special meal.  What you do on the weekends.  How your families celebrate birthdays</a:t>
            </a:r>
          </a:p>
          <a:p>
            <a:pPr>
              <a:lnSpc>
                <a:spcPct val="120000"/>
              </a:lnSpc>
              <a:spcBef>
                <a:spcPts val="0"/>
              </a:spcBef>
              <a:spcAft>
                <a:spcPts val="600"/>
              </a:spcAft>
            </a:pPr>
            <a:r>
              <a:rPr lang="en-US" sz="1600" dirty="0"/>
              <a:t>It makes me happy when, It makes me sad when.  When someone is sad I can… </a:t>
            </a:r>
          </a:p>
        </p:txBody>
      </p:sp>
      <p:pic>
        <p:nvPicPr>
          <p:cNvPr id="5" name="Content Placeholder 4" descr="IMG_0582.jpg"/>
          <p:cNvPicPr>
            <a:picLocks noGrp="1" noChangeAspect="1"/>
          </p:cNvPicPr>
          <p:nvPr>
            <p:ph sz="half" idx="2"/>
          </p:nvPr>
        </p:nvPicPr>
        <p:blipFill>
          <a:blip r:embed="rId2" cstate="email">
            <a:extLst>
              <a:ext uri="{28A0092B-C50C-407E-A947-70E740481C1C}">
                <a14:useLocalDpi xmlns:a14="http://schemas.microsoft.com/office/drawing/2010/main"/>
              </a:ext>
            </a:extLst>
          </a:blip>
          <a:srcRect l="-9488" r="-9488"/>
          <a:stretch>
            <a:fillRect/>
          </a:stretch>
        </p:blipFill>
        <p:spPr/>
      </p:pic>
      <p:sp>
        <p:nvSpPr>
          <p:cNvPr id="7" name="Footer Placeholder 6">
            <a:extLst>
              <a:ext uri="{FF2B5EF4-FFF2-40B4-BE49-F238E27FC236}">
                <a16:creationId xmlns:a16="http://schemas.microsoft.com/office/drawing/2014/main" id="{68D298BD-249C-8B4C-890B-022AB5C4DD83}"/>
              </a:ext>
            </a:extLst>
          </p:cNvPr>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3890401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What do you know about different people?   Where do you get your information?</a:t>
            </a:r>
            <a:endParaRPr lang="en-US" dirty="0"/>
          </a:p>
        </p:txBody>
      </p:sp>
      <p:sp>
        <p:nvSpPr>
          <p:cNvPr id="3" name="Content Placeholder 2"/>
          <p:cNvSpPr>
            <a:spLocks noGrp="1"/>
          </p:cNvSpPr>
          <p:nvPr>
            <p:ph sz="half" idx="1"/>
          </p:nvPr>
        </p:nvSpPr>
        <p:spPr>
          <a:xfrm>
            <a:off x="76200" y="1524000"/>
            <a:ext cx="4038600" cy="4525963"/>
          </a:xfrm>
        </p:spPr>
        <p:txBody>
          <a:bodyPr>
            <a:normAutofit fontScale="40000" lnSpcReduction="20000"/>
          </a:bodyPr>
          <a:lstStyle/>
          <a:p>
            <a:pPr marL="0" indent="0">
              <a:buNone/>
            </a:pPr>
            <a:r>
              <a:rPr lang="en-US" dirty="0"/>
              <a:t>People from the U.S.	People in wheelchairs</a:t>
            </a:r>
          </a:p>
          <a:p>
            <a:pPr marL="0" indent="0">
              <a:buNone/>
            </a:pPr>
            <a:r>
              <a:rPr lang="en-US" dirty="0"/>
              <a:t>Poor people		Roma </a:t>
            </a:r>
          </a:p>
          <a:p>
            <a:pPr marL="0" indent="0">
              <a:buNone/>
            </a:pPr>
            <a:endParaRPr lang="en-US" dirty="0"/>
          </a:p>
          <a:p>
            <a:pPr marL="0" indent="0">
              <a:buNone/>
            </a:pPr>
            <a:r>
              <a:rPr lang="en-US" dirty="0"/>
              <a:t>FOR EACH GROUP:   Have you had Personal Contact      YES /  NO   </a:t>
            </a:r>
          </a:p>
          <a:p>
            <a:pPr marL="0" indent="0">
              <a:buNone/>
            </a:pPr>
            <a:endParaRPr lang="en-US" dirty="0"/>
          </a:p>
          <a:p>
            <a:pPr marL="0" indent="0">
              <a:buNone/>
            </a:pPr>
            <a:r>
              <a:rPr lang="en-US" dirty="0"/>
              <a:t>If no, have you heard the term, do you know what I am talking about?</a:t>
            </a:r>
          </a:p>
          <a:p>
            <a:pPr marL="0" indent="0">
              <a:buNone/>
            </a:pPr>
            <a:endParaRPr lang="en-US" dirty="0"/>
          </a:p>
          <a:p>
            <a:pPr marL="0" indent="0">
              <a:buNone/>
            </a:pPr>
            <a:r>
              <a:rPr lang="en-US" dirty="0"/>
              <a:t>If I were a visitor from outer space (from the moon), how would you describe ____________ to me?</a:t>
            </a:r>
          </a:p>
          <a:p>
            <a:r>
              <a:rPr lang="en-US" dirty="0"/>
              <a:t>What have you heard?</a:t>
            </a:r>
          </a:p>
          <a:p>
            <a:r>
              <a:rPr lang="en-US" dirty="0"/>
              <a:t>What have you seen?</a:t>
            </a:r>
          </a:p>
          <a:p>
            <a:r>
              <a:rPr lang="en-US" dirty="0"/>
              <a:t>What has your own personal experience taught you?</a:t>
            </a:r>
          </a:p>
          <a:p>
            <a:r>
              <a:rPr lang="en-US" dirty="0"/>
              <a:t>How certain do you feel the information is accurate?</a:t>
            </a:r>
          </a:p>
          <a:p>
            <a:pPr marL="0" indent="0">
              <a:buNone/>
            </a:pPr>
            <a:endParaRPr lang="en-US" dirty="0"/>
          </a:p>
          <a:p>
            <a:pPr marL="0" indent="0">
              <a:buNone/>
            </a:pPr>
            <a:r>
              <a:rPr lang="en-US" dirty="0"/>
              <a:t>Where did you learn most of your information and what did you learn from which source? </a:t>
            </a:r>
          </a:p>
          <a:p>
            <a:pPr marL="400050" lvl="1" indent="0">
              <a:buNone/>
            </a:pPr>
            <a:r>
              <a:rPr lang="en-US" sz="2800" dirty="0"/>
              <a:t>Parents- family</a:t>
            </a:r>
          </a:p>
          <a:p>
            <a:pPr marL="400050" lvl="1" indent="0">
              <a:buNone/>
            </a:pPr>
            <a:r>
              <a:rPr lang="en-US" sz="2800" dirty="0"/>
              <a:t>TV</a:t>
            </a:r>
          </a:p>
          <a:p>
            <a:pPr marL="400050" lvl="1" indent="0">
              <a:buNone/>
            </a:pPr>
            <a:r>
              <a:rPr lang="en-US" sz="2800" dirty="0"/>
              <a:t>Movies</a:t>
            </a:r>
          </a:p>
          <a:p>
            <a:pPr marL="400050" lvl="1" indent="0">
              <a:buNone/>
            </a:pPr>
            <a:r>
              <a:rPr lang="en-US" sz="2800" dirty="0"/>
              <a:t>Books</a:t>
            </a:r>
          </a:p>
          <a:p>
            <a:pPr marL="400050" lvl="1" indent="0">
              <a:buNone/>
            </a:pPr>
            <a:r>
              <a:rPr lang="en-US" sz="2800" dirty="0"/>
              <a:t>Magazines- comics</a:t>
            </a:r>
          </a:p>
          <a:p>
            <a:pPr marL="400050" lvl="1" indent="0">
              <a:buNone/>
            </a:pPr>
            <a:r>
              <a:rPr lang="en-US" sz="2800" dirty="0"/>
              <a:t>School </a:t>
            </a:r>
          </a:p>
          <a:p>
            <a:pPr marL="400050" lvl="1" indent="0">
              <a:buNone/>
            </a:pPr>
            <a:r>
              <a:rPr lang="en-US" sz="2800" dirty="0"/>
              <a:t>Personal experience</a:t>
            </a:r>
          </a:p>
          <a:p>
            <a:endParaRPr lang="en-US" dirty="0"/>
          </a:p>
        </p:txBody>
      </p:sp>
      <p:pic>
        <p:nvPicPr>
          <p:cNvPr id="7" name="Content Placeholder 6" descr="IMG_0402.JPG"/>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t="-457" b="-342"/>
          <a:stretch/>
        </p:blipFill>
        <p:spPr>
          <a:xfrm>
            <a:off x="4191000" y="1988840"/>
            <a:ext cx="4953000" cy="3744416"/>
          </a:xfrm>
        </p:spPr>
      </p:pic>
      <p:sp>
        <p:nvSpPr>
          <p:cNvPr id="6" name="Footer Placeholder 5">
            <a:extLst>
              <a:ext uri="{FF2B5EF4-FFF2-40B4-BE49-F238E27FC236}">
                <a16:creationId xmlns:a16="http://schemas.microsoft.com/office/drawing/2014/main" id="{B6127189-EDEE-AC4D-A46A-1687C865A735}"/>
              </a:ext>
            </a:extLst>
          </p:cNvPr>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3001895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a:t>Week</a:t>
            </a:r>
            <a:r>
              <a:rPr lang="fi-FI" dirty="0"/>
              <a:t> 3 Identity &amp; </a:t>
            </a:r>
            <a:r>
              <a:rPr lang="fi-FI" dirty="0" err="1"/>
              <a:t>Cultural</a:t>
            </a:r>
            <a:r>
              <a:rPr lang="fi-FI" dirty="0"/>
              <a:t> </a:t>
            </a:r>
            <a:r>
              <a:rPr lang="fi-FI" dirty="0" err="1"/>
              <a:t>Practices</a:t>
            </a:r>
            <a:r>
              <a:rPr lang="fi-FI" dirty="0"/>
              <a:t> – </a:t>
            </a:r>
            <a:endParaRPr lang="en-US" dirty="0"/>
          </a:p>
        </p:txBody>
      </p:sp>
      <p:sp>
        <p:nvSpPr>
          <p:cNvPr id="4" name="Content Placeholder 3"/>
          <p:cNvSpPr>
            <a:spLocks noGrp="1"/>
          </p:cNvSpPr>
          <p:nvPr>
            <p:ph sz="half" idx="2"/>
          </p:nvPr>
        </p:nvSpPr>
        <p:spPr>
          <a:xfrm>
            <a:off x="4470215" y="1417638"/>
            <a:ext cx="4379487" cy="4938713"/>
          </a:xfrm>
        </p:spPr>
        <p:txBody>
          <a:bodyPr>
            <a:normAutofit fontScale="92500" lnSpcReduction="10000"/>
          </a:bodyPr>
          <a:lstStyle/>
          <a:p>
            <a:pPr>
              <a:lnSpc>
                <a:spcPct val="120000"/>
              </a:lnSpc>
            </a:pPr>
            <a:r>
              <a:rPr lang="en-US" sz="2400" dirty="0"/>
              <a:t>Cultural practices - Over generalization - Stereotypes</a:t>
            </a:r>
          </a:p>
          <a:p>
            <a:pPr>
              <a:lnSpc>
                <a:spcPct val="120000"/>
              </a:lnSpc>
            </a:pPr>
            <a:r>
              <a:rPr lang="en-US" sz="2400" dirty="0"/>
              <a:t>Use shield to look at aspects of own identity</a:t>
            </a:r>
          </a:p>
          <a:p>
            <a:pPr>
              <a:lnSpc>
                <a:spcPct val="120000"/>
              </a:lnSpc>
            </a:pPr>
            <a:r>
              <a:rPr lang="en-US" sz="2400" dirty="0"/>
              <a:t>Read story “A New Girl”  to introduce concepts of Target, Perpetrator, Bystander and Ally</a:t>
            </a:r>
          </a:p>
          <a:p>
            <a:pPr>
              <a:lnSpc>
                <a:spcPct val="120000"/>
              </a:lnSpc>
            </a:pPr>
            <a:r>
              <a:rPr lang="en-US" sz="2400" dirty="0"/>
              <a:t>Tie to Respect for Others from Religion class</a:t>
            </a:r>
          </a:p>
          <a:p>
            <a:pPr>
              <a:lnSpc>
                <a:spcPct val="120000"/>
              </a:lnSpc>
            </a:pPr>
            <a:r>
              <a:rPr lang="en-US" sz="2400" dirty="0"/>
              <a:t>Create role plays in small groups based on scenarios given in Reading to End Racism materials. </a:t>
            </a:r>
          </a:p>
        </p:txBody>
      </p:sp>
      <p:pic>
        <p:nvPicPr>
          <p:cNvPr id="9" name="Content Placeholder 8" descr="IMG_0586.jpg"/>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l="-2544"/>
          <a:stretch/>
        </p:blipFill>
        <p:spPr>
          <a:xfrm>
            <a:off x="342961" y="1417638"/>
            <a:ext cx="4013015" cy="4603649"/>
          </a:xfrm>
        </p:spPr>
      </p:pic>
      <p:sp>
        <p:nvSpPr>
          <p:cNvPr id="6" name="Footer Placeholder 5">
            <a:extLst>
              <a:ext uri="{FF2B5EF4-FFF2-40B4-BE49-F238E27FC236}">
                <a16:creationId xmlns:a16="http://schemas.microsoft.com/office/drawing/2014/main" id="{D1B2ED7C-A104-3E44-84AE-93D5741CAF14}"/>
              </a:ext>
            </a:extLst>
          </p:cNvPr>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535604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944562"/>
          </a:xfrm>
        </p:spPr>
        <p:txBody>
          <a:bodyPr>
            <a:normAutofit fontScale="90000"/>
          </a:bodyPr>
          <a:lstStyle/>
          <a:p>
            <a:r>
              <a:rPr lang="fi-FI" dirty="0" err="1"/>
              <a:t>Week</a:t>
            </a:r>
            <a:r>
              <a:rPr lang="fi-FI" dirty="0"/>
              <a:t> 4:  </a:t>
            </a:r>
            <a:r>
              <a:rPr lang="fi-FI" dirty="0" err="1"/>
              <a:t>What</a:t>
            </a:r>
            <a:r>
              <a:rPr lang="fi-FI" dirty="0"/>
              <a:t> </a:t>
            </a:r>
            <a:r>
              <a:rPr lang="fi-FI" dirty="0" err="1"/>
              <a:t>Does</a:t>
            </a:r>
            <a:r>
              <a:rPr lang="fi-FI" dirty="0"/>
              <a:t> an </a:t>
            </a:r>
            <a:r>
              <a:rPr lang="fi-FI" dirty="0" err="1"/>
              <a:t>Ally</a:t>
            </a:r>
            <a:r>
              <a:rPr lang="fi-FI" dirty="0"/>
              <a:t> </a:t>
            </a:r>
            <a:r>
              <a:rPr lang="fi-FI" dirty="0" err="1"/>
              <a:t>Do</a:t>
            </a:r>
            <a:r>
              <a:rPr lang="fi-FI" dirty="0"/>
              <a:t> </a:t>
            </a:r>
            <a:r>
              <a:rPr lang="fi-FI" dirty="0" err="1"/>
              <a:t>or</a:t>
            </a:r>
            <a:r>
              <a:rPr lang="fi-FI" dirty="0"/>
              <a:t> </a:t>
            </a:r>
            <a:r>
              <a:rPr lang="fi-FI" dirty="0" err="1"/>
              <a:t>Say</a:t>
            </a:r>
            <a:r>
              <a:rPr lang="fi-FI" dirty="0"/>
              <a:t>?</a:t>
            </a:r>
            <a:endParaRPr lang="en-US" dirty="0"/>
          </a:p>
        </p:txBody>
      </p:sp>
      <p:sp>
        <p:nvSpPr>
          <p:cNvPr id="3" name="Content Placeholder 2"/>
          <p:cNvSpPr>
            <a:spLocks noGrp="1"/>
          </p:cNvSpPr>
          <p:nvPr>
            <p:ph sz="half" idx="1"/>
          </p:nvPr>
        </p:nvSpPr>
        <p:spPr>
          <a:xfrm>
            <a:off x="228600" y="1447800"/>
            <a:ext cx="4038600" cy="4525963"/>
          </a:xfrm>
        </p:spPr>
        <p:txBody>
          <a:bodyPr>
            <a:normAutofit fontScale="77500" lnSpcReduction="20000"/>
          </a:bodyPr>
          <a:lstStyle/>
          <a:p>
            <a:pPr>
              <a:lnSpc>
                <a:spcPct val="120000"/>
              </a:lnSpc>
              <a:spcBef>
                <a:spcPts val="0"/>
              </a:spcBef>
              <a:spcAft>
                <a:spcPts val="600"/>
              </a:spcAft>
            </a:pPr>
            <a:r>
              <a:rPr lang="en-US" dirty="0"/>
              <a:t>Review “Why are we doing this project.”</a:t>
            </a:r>
          </a:p>
          <a:p>
            <a:pPr>
              <a:lnSpc>
                <a:spcPct val="120000"/>
              </a:lnSpc>
              <a:spcBef>
                <a:spcPts val="0"/>
              </a:spcBef>
              <a:spcAft>
                <a:spcPts val="600"/>
              </a:spcAft>
            </a:pPr>
            <a:r>
              <a:rPr lang="en-US" dirty="0"/>
              <a:t>Go deeper into the roles.  Write in journals “When you have been a target,  how did you feel?.  What did people do to make you feel better ?</a:t>
            </a:r>
          </a:p>
          <a:p>
            <a:pPr>
              <a:lnSpc>
                <a:spcPct val="120000"/>
              </a:lnSpc>
              <a:spcBef>
                <a:spcPts val="0"/>
              </a:spcBef>
              <a:spcAft>
                <a:spcPts val="600"/>
              </a:spcAft>
            </a:pPr>
            <a:r>
              <a:rPr lang="en-US" dirty="0"/>
              <a:t>Final reflection:  “Things I can do, things I can say.”  Homework: Think about how we can make Norssi a better school.</a:t>
            </a:r>
          </a:p>
        </p:txBody>
      </p:sp>
      <p:pic>
        <p:nvPicPr>
          <p:cNvPr id="5" name="Content Placeholder 4" descr="IMG_0571.JPG"/>
          <p:cNvPicPr>
            <a:picLocks noGrp="1" noChangeAspect="1"/>
          </p:cNvPicPr>
          <p:nvPr>
            <p:ph sz="half" idx="2"/>
          </p:nvPr>
        </p:nvPicPr>
        <p:blipFill>
          <a:blip r:embed="rId2" cstate="email">
            <a:extLst>
              <a:ext uri="{28A0092B-C50C-407E-A947-70E740481C1C}">
                <a14:useLocalDpi xmlns:a14="http://schemas.microsoft.com/office/drawing/2010/main"/>
              </a:ext>
            </a:extLst>
          </a:blip>
          <a:srcRect t="-24712" b="-24712"/>
          <a:stretch>
            <a:fillRect/>
          </a:stretch>
        </p:blipFill>
        <p:spPr>
          <a:xfrm>
            <a:off x="4572000" y="1219200"/>
            <a:ext cx="4454773" cy="4906963"/>
          </a:xfrm>
        </p:spPr>
      </p:pic>
      <p:sp>
        <p:nvSpPr>
          <p:cNvPr id="7" name="Footer Placeholder 6">
            <a:extLst>
              <a:ext uri="{FF2B5EF4-FFF2-40B4-BE49-F238E27FC236}">
                <a16:creationId xmlns:a16="http://schemas.microsoft.com/office/drawing/2014/main" id="{D5A31A87-E920-C54B-8240-5FA2C4146E34}"/>
              </a:ext>
            </a:extLst>
          </p:cNvPr>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2330090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fi-FI" sz="3600" dirty="0" err="1"/>
              <a:t>Bring</a:t>
            </a:r>
            <a:r>
              <a:rPr lang="fi-FI" sz="3600" dirty="0"/>
              <a:t> It </a:t>
            </a:r>
            <a:r>
              <a:rPr lang="fi-FI" sz="3600" dirty="0" err="1"/>
              <a:t>Together</a:t>
            </a:r>
            <a:r>
              <a:rPr lang="fi-FI" sz="3600" dirty="0"/>
              <a:t> </a:t>
            </a:r>
            <a:r>
              <a:rPr lang="fi-FI" sz="3600" dirty="0" err="1"/>
              <a:t>With</a:t>
            </a:r>
            <a:r>
              <a:rPr lang="fi-FI" sz="3600" dirty="0"/>
              <a:t> A Class </a:t>
            </a:r>
            <a:r>
              <a:rPr lang="fi-FI" sz="3600" dirty="0" err="1"/>
              <a:t>Quilt</a:t>
            </a:r>
            <a:endParaRPr lang="en-US" sz="3600" dirty="0"/>
          </a:p>
        </p:txBody>
      </p:sp>
      <p:pic>
        <p:nvPicPr>
          <p:cNvPr id="5" name="Content Placeholder 4" descr="IMG_0570.JPG"/>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1007604" y="1124744"/>
            <a:ext cx="7128792" cy="2741843"/>
          </a:xfrm>
        </p:spPr>
      </p:pic>
      <p:sp>
        <p:nvSpPr>
          <p:cNvPr id="4" name="Content Placeholder 3"/>
          <p:cNvSpPr>
            <a:spLocks noGrp="1"/>
          </p:cNvSpPr>
          <p:nvPr>
            <p:ph sz="half" idx="2"/>
          </p:nvPr>
        </p:nvSpPr>
        <p:spPr>
          <a:xfrm>
            <a:off x="611560" y="4163319"/>
            <a:ext cx="8229600" cy="2394817"/>
          </a:xfrm>
        </p:spPr>
        <p:txBody>
          <a:bodyPr/>
          <a:lstStyle/>
          <a:p>
            <a:pPr>
              <a:spcBef>
                <a:spcPts val="0"/>
              </a:spcBef>
              <a:spcAft>
                <a:spcPts val="600"/>
              </a:spcAft>
              <a:buNone/>
            </a:pPr>
            <a:r>
              <a:rPr lang="en-US" dirty="0"/>
              <a:t>“Inside/Outside Circle” - generate ideas on how to help</a:t>
            </a:r>
          </a:p>
          <a:p>
            <a:pPr>
              <a:spcBef>
                <a:spcPts val="0"/>
              </a:spcBef>
              <a:spcAft>
                <a:spcPts val="600"/>
              </a:spcAft>
              <a:buNone/>
            </a:pPr>
            <a:r>
              <a:rPr lang="en-US" dirty="0"/>
              <a:t>Started simple</a:t>
            </a:r>
          </a:p>
          <a:p>
            <a:pPr>
              <a:spcBef>
                <a:spcPts val="0"/>
              </a:spcBef>
              <a:spcAft>
                <a:spcPts val="600"/>
              </a:spcAft>
              <a:buNone/>
            </a:pPr>
            <a:r>
              <a:rPr lang="en-US" dirty="0"/>
              <a:t>Began with “When someone is sad” and then expanded.  </a:t>
            </a:r>
          </a:p>
        </p:txBody>
      </p:sp>
      <p:sp>
        <p:nvSpPr>
          <p:cNvPr id="7" name="Footer Placeholder 6">
            <a:extLst>
              <a:ext uri="{FF2B5EF4-FFF2-40B4-BE49-F238E27FC236}">
                <a16:creationId xmlns:a16="http://schemas.microsoft.com/office/drawing/2014/main" id="{324D5805-C586-814A-A83F-1908FCD94E3F}"/>
              </a:ext>
            </a:extLst>
          </p:cNvPr>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1575149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18" y="758267"/>
            <a:ext cx="4524401" cy="1152130"/>
          </a:xfrm>
        </p:spPr>
        <p:txBody>
          <a:bodyPr>
            <a:normAutofit/>
          </a:bodyPr>
          <a:lstStyle/>
          <a:p>
            <a:r>
              <a:rPr lang="fi-FI" sz="3600" dirty="0" err="1"/>
              <a:t>Constructing</a:t>
            </a:r>
            <a:r>
              <a:rPr lang="fi-FI" sz="3600" dirty="0"/>
              <a:t> </a:t>
            </a:r>
            <a:r>
              <a:rPr lang="fi-FI" sz="3600" dirty="0" err="1"/>
              <a:t>the</a:t>
            </a:r>
            <a:r>
              <a:rPr lang="fi-FI" sz="3600" dirty="0"/>
              <a:t> </a:t>
            </a:r>
            <a:r>
              <a:rPr lang="fi-FI" sz="3600" dirty="0" err="1"/>
              <a:t>Quilt</a:t>
            </a:r>
            <a:endParaRPr lang="en-US" sz="3600" dirty="0"/>
          </a:p>
        </p:txBody>
      </p:sp>
      <p:pic>
        <p:nvPicPr>
          <p:cNvPr id="5" name="Content Placeholder 4" descr="IMG_0597.JPG"/>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135504" y="2492896"/>
            <a:ext cx="4436496" cy="3322304"/>
          </a:xfrm>
        </p:spPr>
      </p:pic>
      <p:pic>
        <p:nvPicPr>
          <p:cNvPr id="8" name="Content Placeholder 7" descr="IMG_0596.JPG"/>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549030" y="404664"/>
            <a:ext cx="4519385" cy="3384376"/>
          </a:xfrm>
        </p:spPr>
      </p:pic>
      <p:sp>
        <p:nvSpPr>
          <p:cNvPr id="6" name="Footer Placeholder 5">
            <a:extLst>
              <a:ext uri="{FF2B5EF4-FFF2-40B4-BE49-F238E27FC236}">
                <a16:creationId xmlns:a16="http://schemas.microsoft.com/office/drawing/2014/main" id="{99903D62-15A2-3D4E-B264-9553EBC61F65}"/>
              </a:ext>
            </a:extLst>
          </p:cNvPr>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1422397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5C Quilt.jpg"/>
          <p:cNvPicPr>
            <a:picLocks noGrp="1" noChangeAspect="1"/>
          </p:cNvPicPr>
          <p:nvPr>
            <p:ph idx="1"/>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r="-877"/>
          <a:stretch/>
        </p:blipFill>
        <p:spPr>
          <a:xfrm>
            <a:off x="528638" y="476672"/>
            <a:ext cx="8229599" cy="6125923"/>
          </a:xfrm>
        </p:spPr>
      </p:pic>
      <p:sp>
        <p:nvSpPr>
          <p:cNvPr id="4" name="Footer Placeholder 3"/>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2649808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856B5-7BA9-3F4D-A5AF-E18EFAECFA65}"/>
              </a:ext>
            </a:extLst>
          </p:cNvPr>
          <p:cNvSpPr>
            <a:spLocks noGrp="1"/>
          </p:cNvSpPr>
          <p:nvPr>
            <p:ph type="title"/>
          </p:nvPr>
        </p:nvSpPr>
        <p:spPr>
          <a:xfrm>
            <a:off x="251519" y="2060848"/>
            <a:ext cx="4157617" cy="3666058"/>
          </a:xfrm>
        </p:spPr>
        <p:style>
          <a:lnRef idx="1">
            <a:schemeClr val="accent6"/>
          </a:lnRef>
          <a:fillRef idx="2">
            <a:schemeClr val="accent6"/>
          </a:fillRef>
          <a:effectRef idx="1">
            <a:schemeClr val="accent6"/>
          </a:effectRef>
          <a:fontRef idx="minor">
            <a:schemeClr val="dk1"/>
          </a:fontRef>
        </p:style>
        <p:txBody>
          <a:bodyPr vert="horz" lIns="68580" tIns="34290" rIns="68580" bIns="34290" rtlCol="0" anchor="ctr">
            <a:normAutofit/>
          </a:bodyPr>
          <a:lstStyle/>
          <a:p>
            <a:r>
              <a:rPr lang="en-US" sz="3200" dirty="0"/>
              <a:t>Before you leave, take a moment to reflect:</a:t>
            </a:r>
            <a:br>
              <a:rPr lang="en-US" sz="3200" dirty="0"/>
            </a:br>
            <a:r>
              <a:rPr lang="en-US" sz="3200" dirty="0"/>
              <a:t>How will you take these understandings forward in your work?</a:t>
            </a:r>
          </a:p>
        </p:txBody>
      </p:sp>
      <p:sp>
        <p:nvSpPr>
          <p:cNvPr id="3" name="Content Placeholder 2">
            <a:extLst>
              <a:ext uri="{FF2B5EF4-FFF2-40B4-BE49-F238E27FC236}">
                <a16:creationId xmlns:a16="http://schemas.microsoft.com/office/drawing/2014/main" id="{B9B84B24-0F81-A941-B613-AF10945DD3E6}"/>
              </a:ext>
            </a:extLst>
          </p:cNvPr>
          <p:cNvSpPr>
            <a:spLocks noGrp="1"/>
          </p:cNvSpPr>
          <p:nvPr>
            <p:ph sz="half" idx="1"/>
          </p:nvPr>
        </p:nvSpPr>
        <p:spPr>
          <a:xfrm>
            <a:off x="598311" y="4797152"/>
            <a:ext cx="3840085" cy="2596671"/>
          </a:xfrm>
        </p:spPr>
        <p:txBody>
          <a:bodyPr vert="horz" lIns="68580" tIns="34290" rIns="68580" bIns="34290" rtlCol="0">
            <a:normAutofit/>
          </a:bodyPr>
          <a:lstStyle/>
          <a:p>
            <a:endParaRPr lang="en-US" sz="2400" dirty="0"/>
          </a:p>
          <a:p>
            <a:pPr marL="0" indent="0">
              <a:buNone/>
            </a:pPr>
            <a:endParaRPr lang="en-US" sz="1350" dirty="0"/>
          </a:p>
        </p:txBody>
      </p:sp>
      <p:pic>
        <p:nvPicPr>
          <p:cNvPr id="10" name="Content Placeholder 9">
            <a:extLst>
              <a:ext uri="{FF2B5EF4-FFF2-40B4-BE49-F238E27FC236}">
                <a16:creationId xmlns:a16="http://schemas.microsoft.com/office/drawing/2014/main" id="{940B987B-ECA6-244F-87D0-060C11294955}"/>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4409136" y="10447"/>
            <a:ext cx="4734863" cy="51434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Footer Placeholder 5">
            <a:extLst>
              <a:ext uri="{FF2B5EF4-FFF2-40B4-BE49-F238E27FC236}">
                <a16:creationId xmlns:a16="http://schemas.microsoft.com/office/drawing/2014/main" id="{48FCA604-4E3E-0143-AF87-68DF03620F9C}"/>
              </a:ext>
            </a:extLst>
          </p:cNvPr>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2462903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Assumptions about Schooling </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nSpc>
                <a:spcPct val="110000"/>
              </a:lnSpc>
              <a:spcBef>
                <a:spcPts val="0"/>
              </a:spcBef>
            </a:pPr>
            <a:r>
              <a:rPr lang="en-US" dirty="0"/>
              <a:t>Nothing about teaching is neutral </a:t>
            </a:r>
          </a:p>
          <a:p>
            <a:pPr>
              <a:lnSpc>
                <a:spcPct val="110000"/>
              </a:lnSpc>
              <a:spcBef>
                <a:spcPts val="0"/>
              </a:spcBef>
            </a:pPr>
            <a:r>
              <a:rPr lang="en-US" dirty="0"/>
              <a:t>Teaching is political</a:t>
            </a:r>
          </a:p>
          <a:p>
            <a:pPr>
              <a:lnSpc>
                <a:spcPct val="110000"/>
              </a:lnSpc>
              <a:spcBef>
                <a:spcPts val="0"/>
              </a:spcBef>
            </a:pPr>
            <a:r>
              <a:rPr lang="en-US" dirty="0"/>
              <a:t>Linguistic and cultural diversity is the norm for which all teachers must be prepared</a:t>
            </a:r>
          </a:p>
          <a:p>
            <a:pPr>
              <a:lnSpc>
                <a:spcPct val="110000"/>
              </a:lnSpc>
              <a:spcBef>
                <a:spcPts val="0"/>
              </a:spcBef>
            </a:pPr>
            <a:r>
              <a:rPr lang="en-US" dirty="0"/>
              <a:t>The dominant culture’s values and interests frame our behaviors</a:t>
            </a:r>
          </a:p>
          <a:p>
            <a:pPr>
              <a:lnSpc>
                <a:spcPct val="110000"/>
              </a:lnSpc>
              <a:spcBef>
                <a:spcPts val="0"/>
              </a:spcBef>
            </a:pPr>
            <a:r>
              <a:rPr lang="en-US" dirty="0"/>
              <a:t>Schooling is a process of identity development</a:t>
            </a:r>
          </a:p>
          <a:p>
            <a:endParaRPr lang="en-US" dirty="0"/>
          </a:p>
        </p:txBody>
      </p:sp>
      <p:sp>
        <p:nvSpPr>
          <p:cNvPr id="5" name="Footer Placeholder 4">
            <a:extLst>
              <a:ext uri="{FF2B5EF4-FFF2-40B4-BE49-F238E27FC236}">
                <a16:creationId xmlns:a16="http://schemas.microsoft.com/office/drawing/2014/main" id="{20BAC096-0C93-1845-B50D-091B642CE2DE}"/>
              </a:ext>
            </a:extLst>
          </p:cNvPr>
          <p:cNvSpPr>
            <a:spLocks noGrp="1"/>
          </p:cNvSpPr>
          <p:nvPr>
            <p:ph type="ftr" sz="quarter" idx="11"/>
          </p:nvPr>
        </p:nvSpPr>
        <p:spPr/>
        <p:txBody>
          <a:bodyPr/>
          <a:lstStyle/>
          <a:p>
            <a:pPr>
              <a:defRPr/>
            </a:pPr>
            <a:r>
              <a:rPr lang="en-US" altLang="en-US" dirty="0"/>
              <a:t>Commins 11.11.19 Rainbow Month Lecture</a:t>
            </a:r>
          </a:p>
        </p:txBody>
      </p:sp>
    </p:spTree>
    <p:extLst>
      <p:ext uri="{BB962C8B-B14F-4D97-AF65-F5344CB8AC3E}">
        <p14:creationId xmlns:p14="http://schemas.microsoft.com/office/powerpoint/2010/main" val="132296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8" y="801209"/>
            <a:ext cx="3777095" cy="994172"/>
          </a:xfrm>
        </p:spPr>
        <p:txBody>
          <a:bodyPr>
            <a:normAutofit fontScale="90000"/>
          </a:bodyPr>
          <a:lstStyle/>
          <a:p>
            <a:r>
              <a:rPr lang="en-US" sz="3000" dirty="0"/>
              <a:t>Equity in Education  </a:t>
            </a:r>
            <a:br>
              <a:rPr lang="en-US" sz="3000" dirty="0"/>
            </a:br>
            <a:r>
              <a:rPr lang="en-US" sz="2000" dirty="0"/>
              <a:t>Linda Darling-Hammond – 2016</a:t>
            </a:r>
            <a:br>
              <a:rPr lang="en-US" sz="2000" dirty="0"/>
            </a:br>
            <a:r>
              <a:rPr lang="en-US" sz="2000" dirty="0"/>
              <a:t>Conference Presentation</a:t>
            </a:r>
          </a:p>
        </p:txBody>
      </p:sp>
      <p:sp>
        <p:nvSpPr>
          <p:cNvPr id="3" name="Content Placeholder 2"/>
          <p:cNvSpPr>
            <a:spLocks noGrp="1"/>
          </p:cNvSpPr>
          <p:nvPr>
            <p:ph sz="half" idx="1"/>
          </p:nvPr>
        </p:nvSpPr>
        <p:spPr>
          <a:xfrm>
            <a:off x="557325" y="1916832"/>
            <a:ext cx="4014675" cy="3703605"/>
          </a:xfrm>
        </p:spPr>
        <p:txBody>
          <a:bodyPr>
            <a:normAutofit lnSpcReduction="10000"/>
          </a:bodyPr>
          <a:lstStyle/>
          <a:p>
            <a:pPr>
              <a:lnSpc>
                <a:spcPct val="100000"/>
              </a:lnSpc>
            </a:pPr>
            <a:r>
              <a:rPr lang="en-US" sz="2400" dirty="0"/>
              <a:t>Addressing the academic, psychological, emotional, social needs </a:t>
            </a:r>
            <a:r>
              <a:rPr lang="en-US" sz="2400" b="1" dirty="0"/>
              <a:t>[and assets] </a:t>
            </a:r>
            <a:r>
              <a:rPr lang="en-US" sz="2400" dirty="0"/>
              <a:t>of all students </a:t>
            </a:r>
          </a:p>
          <a:p>
            <a:pPr>
              <a:lnSpc>
                <a:spcPct val="100000"/>
              </a:lnSpc>
            </a:pPr>
            <a:r>
              <a:rPr lang="en-US" sz="2400" dirty="0"/>
              <a:t>Recognizing differences</a:t>
            </a:r>
          </a:p>
          <a:p>
            <a:pPr>
              <a:lnSpc>
                <a:spcPct val="100000"/>
              </a:lnSpc>
            </a:pPr>
            <a:r>
              <a:rPr lang="en-US" sz="2400" dirty="0"/>
              <a:t>Compensating for disadvantages </a:t>
            </a:r>
            <a:r>
              <a:rPr lang="en-US" sz="2400" b="1" dirty="0"/>
              <a:t>[structural inequities]</a:t>
            </a:r>
          </a:p>
          <a:p>
            <a:pPr>
              <a:lnSpc>
                <a:spcPct val="100000"/>
              </a:lnSpc>
            </a:pPr>
            <a:r>
              <a:rPr lang="en-US" sz="2400" dirty="0"/>
              <a:t>Responding to the needs </a:t>
            </a:r>
            <a:r>
              <a:rPr lang="en-US" sz="2400" b="1" dirty="0"/>
              <a:t>[and assets] </a:t>
            </a:r>
            <a:r>
              <a:rPr lang="en-US" sz="2400" dirty="0"/>
              <a:t>of all students” </a:t>
            </a:r>
          </a:p>
        </p:txBody>
      </p:sp>
      <p:pic>
        <p:nvPicPr>
          <p:cNvPr id="6" name="Content Placeholder 5">
            <a:extLst>
              <a:ext uri="{FF2B5EF4-FFF2-40B4-BE49-F238E27FC236}">
                <a16:creationId xmlns:a16="http://schemas.microsoft.com/office/drawing/2014/main" id="{2DEE30CB-0B18-7C49-A93D-318FE7A8E0AA}"/>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5400000">
            <a:off x="4684498" y="1491355"/>
            <a:ext cx="5072822" cy="3804616"/>
          </a:xfrm>
        </p:spPr>
      </p:pic>
      <p:sp>
        <p:nvSpPr>
          <p:cNvPr id="7" name="Footer Placeholder 6">
            <a:extLst>
              <a:ext uri="{FF2B5EF4-FFF2-40B4-BE49-F238E27FC236}">
                <a16:creationId xmlns:a16="http://schemas.microsoft.com/office/drawing/2014/main" id="{BBCD716D-4D23-404D-BB9E-F2039BF4B63D}"/>
              </a:ext>
            </a:extLst>
          </p:cNvPr>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1175706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50" name="Shape 450" descr="science + writing.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05896" y="857251"/>
            <a:ext cx="3138104" cy="3185253"/>
          </a:xfrm>
          <a:custGeom>
            <a:avLst/>
            <a:gdLst>
              <a:gd name="connsiteX0" fmla="*/ 807468 w 4184139"/>
              <a:gd name="connsiteY0" fmla="*/ 0 h 4247004"/>
              <a:gd name="connsiteX1" fmla="*/ 4068803 w 4184139"/>
              <a:gd name="connsiteY1" fmla="*/ 0 h 4247004"/>
              <a:gd name="connsiteX2" fmla="*/ 4162158 w 4184139"/>
              <a:gd name="connsiteY2" fmla="*/ 84846 h 4247004"/>
              <a:gd name="connsiteX3" fmla="*/ 4184139 w 4184139"/>
              <a:gd name="connsiteY3" fmla="*/ 109032 h 4247004"/>
              <a:gd name="connsiteX4" fmla="*/ 4184139 w 4184139"/>
              <a:gd name="connsiteY4" fmla="*/ 3508705 h 4247004"/>
              <a:gd name="connsiteX5" fmla="*/ 4162158 w 4184139"/>
              <a:gd name="connsiteY5" fmla="*/ 3532891 h 4247004"/>
              <a:gd name="connsiteX6" fmla="*/ 2438135 w 4184139"/>
              <a:gd name="connsiteY6" fmla="*/ 4247004 h 4247004"/>
              <a:gd name="connsiteX7" fmla="*/ 0 w 4184139"/>
              <a:gd name="connsiteY7" fmla="*/ 1808869 h 4247004"/>
              <a:gd name="connsiteX8" fmla="*/ 714113 w 4184139"/>
              <a:gd name="connsiteY8" fmla="*/ 84846 h 424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139" h="4247004">
                <a:moveTo>
                  <a:pt x="807468" y="0"/>
                </a:moveTo>
                <a:lnTo>
                  <a:pt x="4068803" y="0"/>
                </a:lnTo>
                <a:lnTo>
                  <a:pt x="4162158" y="84846"/>
                </a:lnTo>
                <a:lnTo>
                  <a:pt x="4184139" y="109032"/>
                </a:lnTo>
                <a:lnTo>
                  <a:pt x="4184139" y="3508705"/>
                </a:lnTo>
                <a:lnTo>
                  <a:pt x="4162158" y="3532891"/>
                </a:lnTo>
                <a:cubicBezTo>
                  <a:pt x="3720942" y="3974107"/>
                  <a:pt x="3111408" y="4247004"/>
                  <a:pt x="2438135" y="4247004"/>
                </a:cubicBezTo>
                <a:cubicBezTo>
                  <a:pt x="1091590" y="4247004"/>
                  <a:pt x="0" y="3155414"/>
                  <a:pt x="0" y="1808869"/>
                </a:cubicBezTo>
                <a:cubicBezTo>
                  <a:pt x="0" y="1135596"/>
                  <a:pt x="272898" y="526062"/>
                  <a:pt x="714113" y="84846"/>
                </a:cubicBezTo>
                <a:close/>
              </a:path>
            </a:pathLst>
          </a:custGeom>
          <a:noFill/>
          <a:effectLst>
            <a:softEdge rad="0"/>
          </a:effectLst>
        </p:spPr>
      </p:pic>
      <p:pic>
        <p:nvPicPr>
          <p:cNvPr id="449" name="Shape 449" descr="STEM-Teaching-Tool-5-Curriculum-Adaptation-v3x.jpg"/>
          <p:cNvPicPr preferRelativeResize="0"/>
          <p:nvPr/>
        </p:nvPicPr>
        <p:blipFill rotWithShape="1">
          <a:blip r:embed="rId4" cstate="email">
            <a:alphaModFix/>
            <a:extLst>
              <a:ext uri="{28A0092B-C50C-407E-A947-70E740481C1C}">
                <a14:useLocalDpi xmlns:a14="http://schemas.microsoft.com/office/drawing/2010/main"/>
              </a:ext>
            </a:extLst>
          </a:blip>
          <a:srcRect b="-1"/>
          <a:stretch/>
        </p:blipFill>
        <p:spPr>
          <a:xfrm>
            <a:off x="0" y="2692853"/>
            <a:ext cx="3161753" cy="2536347"/>
          </a:xfrm>
          <a:custGeom>
            <a:avLst/>
            <a:gdLst>
              <a:gd name="connsiteX0" fmla="*/ 431362 w 4215670"/>
              <a:gd name="connsiteY0" fmla="*/ 0 h 3381796"/>
              <a:gd name="connsiteX1" fmla="*/ 3784309 w 4215670"/>
              <a:gd name="connsiteY1" fmla="*/ 0 h 3381796"/>
              <a:gd name="connsiteX2" fmla="*/ 3855685 w 4215670"/>
              <a:gd name="connsiteY2" fmla="*/ 95451 h 3381796"/>
              <a:gd name="connsiteX3" fmla="*/ 4215670 w 4215670"/>
              <a:gd name="connsiteY3" fmla="*/ 1273961 h 3381796"/>
              <a:gd name="connsiteX4" fmla="*/ 2107836 w 4215670"/>
              <a:gd name="connsiteY4" fmla="*/ 3381796 h 3381796"/>
              <a:gd name="connsiteX5" fmla="*/ 0 w 4215670"/>
              <a:gd name="connsiteY5" fmla="*/ 1273961 h 3381796"/>
              <a:gd name="connsiteX6" fmla="*/ 359986 w 4215670"/>
              <a:gd name="connsiteY6" fmla="*/ 95451 h 33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670" h="3381796">
                <a:moveTo>
                  <a:pt x="431362" y="0"/>
                </a:moveTo>
                <a:lnTo>
                  <a:pt x="3784309" y="0"/>
                </a:lnTo>
                <a:lnTo>
                  <a:pt x="3855685" y="95451"/>
                </a:lnTo>
                <a:cubicBezTo>
                  <a:pt x="4082961" y="431863"/>
                  <a:pt x="4215670" y="837414"/>
                  <a:pt x="4215670" y="1273961"/>
                </a:cubicBezTo>
                <a:cubicBezTo>
                  <a:pt x="4215670" y="2438087"/>
                  <a:pt x="3271960" y="3381796"/>
                  <a:pt x="2107836" y="3381796"/>
                </a:cubicBezTo>
                <a:cubicBezTo>
                  <a:pt x="943711" y="3381796"/>
                  <a:pt x="0" y="2438087"/>
                  <a:pt x="0" y="1273961"/>
                </a:cubicBezTo>
                <a:cubicBezTo>
                  <a:pt x="0" y="837414"/>
                  <a:pt x="132710" y="431863"/>
                  <a:pt x="359986" y="95451"/>
                </a:cubicBezTo>
                <a:close/>
              </a:path>
            </a:pathLst>
          </a:custGeom>
          <a:noFill/>
          <a:effectLst>
            <a:softEdge rad="0"/>
          </a:effectLst>
        </p:spPr>
      </p:pic>
      <p:sp>
        <p:nvSpPr>
          <p:cNvPr id="447" name="Shape 447"/>
          <p:cNvSpPr txBox="1">
            <a:spLocks noGrp="1"/>
          </p:cNvSpPr>
          <p:nvPr>
            <p:ph type="body" idx="4294967295"/>
          </p:nvPr>
        </p:nvSpPr>
        <p:spPr>
          <a:xfrm>
            <a:off x="2123728" y="692696"/>
            <a:ext cx="6365935" cy="3600400"/>
          </a:xfrm>
          <a:prstGeom prst="rect">
            <a:avLst/>
          </a:prstGeom>
          <a:noFill/>
          <a:ln>
            <a:noFill/>
          </a:ln>
        </p:spPr>
        <p:txBody>
          <a:bodyPr vert="horz" wrap="square" lIns="68569" tIns="34275" rIns="68569" bIns="34275" rtlCol="0" anchor="t" anchorCtr="0">
            <a:noAutofit/>
          </a:bodyPr>
          <a:lstStyle/>
          <a:p>
            <a:pPr>
              <a:spcBef>
                <a:spcPts val="0"/>
              </a:spcBef>
              <a:buClr>
                <a:schemeClr val="dk1"/>
              </a:buClr>
              <a:buSzPct val="25000"/>
              <a:buNone/>
            </a:pPr>
            <a:r>
              <a:rPr lang="en-US" sz="3000" dirty="0"/>
              <a:t>Equity Focused Teachers</a:t>
            </a:r>
          </a:p>
          <a:p>
            <a:pPr>
              <a:spcBef>
                <a:spcPts val="0"/>
              </a:spcBef>
              <a:buClr>
                <a:schemeClr val="dk1"/>
              </a:buClr>
              <a:buSzPct val="25000"/>
              <a:buNone/>
            </a:pPr>
            <a:endParaRPr sz="2700" dirty="0"/>
          </a:p>
          <a:p>
            <a:pPr marL="0" indent="0">
              <a:spcBef>
                <a:spcPts val="0"/>
              </a:spcBef>
              <a:buClr>
                <a:schemeClr val="dk1"/>
              </a:buClr>
              <a:buSzPct val="25000"/>
              <a:buNone/>
            </a:pPr>
            <a:r>
              <a:rPr lang="en" sz="2700" dirty="0"/>
              <a:t>  </a:t>
            </a:r>
            <a:r>
              <a:rPr lang="en" sz="3000" dirty="0">
                <a:solidFill>
                  <a:srgbClr val="454F5B"/>
                </a:solidFill>
              </a:rPr>
              <a:t>Learn about... </a:t>
            </a:r>
          </a:p>
          <a:p>
            <a:pPr marL="0" indent="0">
              <a:spcBef>
                <a:spcPts val="444"/>
              </a:spcBef>
              <a:buClr>
                <a:schemeClr val="dk1"/>
              </a:buClr>
              <a:buSzPct val="25000"/>
              <a:buNone/>
            </a:pPr>
            <a:r>
              <a:rPr lang="en" sz="3000" dirty="0">
                <a:solidFill>
                  <a:srgbClr val="454F5B"/>
                </a:solidFill>
              </a:rPr>
              <a:t>      Interact with...</a:t>
            </a:r>
          </a:p>
          <a:p>
            <a:pPr marL="0" lvl="1" indent="0">
              <a:spcBef>
                <a:spcPts val="444"/>
              </a:spcBef>
              <a:buClr>
                <a:schemeClr val="dk1"/>
              </a:buClr>
              <a:buSzPct val="25000"/>
              <a:buNone/>
            </a:pPr>
            <a:r>
              <a:rPr lang="en" sz="3000" dirty="0">
                <a:solidFill>
                  <a:srgbClr val="454F5B"/>
                </a:solidFill>
              </a:rPr>
              <a:t>            </a:t>
            </a:r>
            <a:r>
              <a:rPr lang="en-US" sz="3000" dirty="0">
                <a:solidFill>
                  <a:srgbClr val="454F5B"/>
                </a:solidFill>
              </a:rPr>
              <a:t>Connect to</a:t>
            </a:r>
            <a:r>
              <a:rPr lang="en" sz="3000" dirty="0">
                <a:solidFill>
                  <a:srgbClr val="454F5B"/>
                </a:solidFill>
              </a:rPr>
              <a:t>...</a:t>
            </a:r>
          </a:p>
          <a:p>
            <a:pPr marL="0" lvl="1" indent="0">
              <a:spcBef>
                <a:spcPts val="444"/>
              </a:spcBef>
              <a:buClr>
                <a:schemeClr val="dk1"/>
              </a:buClr>
              <a:buSzPct val="25000"/>
              <a:buNone/>
            </a:pPr>
            <a:r>
              <a:rPr lang="en" sz="3000" dirty="0">
                <a:solidFill>
                  <a:srgbClr val="454F5B"/>
                </a:solidFill>
              </a:rPr>
              <a:t>	         </a:t>
            </a:r>
            <a:r>
              <a:rPr lang="en-US" sz="3000" dirty="0">
                <a:solidFill>
                  <a:srgbClr val="454F5B"/>
                </a:solidFill>
              </a:rPr>
              <a:t>Care</a:t>
            </a:r>
            <a:r>
              <a:rPr lang="en" sz="3000" dirty="0">
                <a:solidFill>
                  <a:srgbClr val="454F5B"/>
                </a:solidFill>
              </a:rPr>
              <a:t> about</a:t>
            </a:r>
            <a:r>
              <a:rPr lang="en" sz="3000" dirty="0"/>
              <a:t>…</a:t>
            </a:r>
          </a:p>
          <a:p>
            <a:pPr lvl="1">
              <a:spcBef>
                <a:spcPts val="444"/>
              </a:spcBef>
              <a:buClr>
                <a:schemeClr val="dk1"/>
              </a:buClr>
              <a:buSzPct val="25000"/>
              <a:buNone/>
            </a:pPr>
            <a:r>
              <a:rPr lang="en" sz="3000" dirty="0"/>
              <a:t>                     </a:t>
            </a:r>
            <a:r>
              <a:rPr lang="en-US" sz="3000" dirty="0"/>
              <a:t>Advocate for…</a:t>
            </a:r>
            <a:endParaRPr lang="en" sz="3000" dirty="0"/>
          </a:p>
          <a:p>
            <a:pPr marL="0" lvl="1" indent="0">
              <a:spcBef>
                <a:spcPts val="444"/>
              </a:spcBef>
              <a:buClr>
                <a:schemeClr val="dk1"/>
              </a:buClr>
              <a:buSzPct val="25000"/>
              <a:buNone/>
            </a:pPr>
            <a:r>
              <a:rPr lang="en" sz="2700" dirty="0">
                <a:solidFill>
                  <a:srgbClr val="454F5B"/>
                </a:solidFill>
              </a:rPr>
              <a:t>                     </a:t>
            </a:r>
          </a:p>
          <a:p>
            <a:pPr marL="0" indent="0">
              <a:spcBef>
                <a:spcPts val="500"/>
              </a:spcBef>
              <a:buClr>
                <a:schemeClr val="dk1"/>
              </a:buClr>
              <a:buSzPct val="25000"/>
              <a:buNone/>
            </a:pPr>
            <a:r>
              <a:rPr lang="en" sz="2400" dirty="0"/>
              <a:t>   		</a:t>
            </a:r>
            <a:r>
              <a:rPr lang="en-US" sz="3000" b="1" dirty="0"/>
              <a:t>All</a:t>
            </a:r>
            <a:r>
              <a:rPr lang="en-US" sz="3000" dirty="0"/>
              <a:t> of their Students</a:t>
            </a:r>
            <a:endParaRPr sz="1800" dirty="0">
              <a:solidFill>
                <a:srgbClr val="454F5B"/>
              </a:solidFill>
              <a:ea typeface="Montserrat"/>
              <a:cs typeface="Montserrat"/>
              <a:sym typeface="Montserrat"/>
            </a:endParaRPr>
          </a:p>
        </p:txBody>
      </p:sp>
      <p:sp>
        <p:nvSpPr>
          <p:cNvPr id="4" name="Footer Placeholder 3">
            <a:extLst>
              <a:ext uri="{FF2B5EF4-FFF2-40B4-BE49-F238E27FC236}">
                <a16:creationId xmlns:a16="http://schemas.microsoft.com/office/drawing/2014/main" id="{74045C72-45C1-3F4B-9DA2-709CEFA4F8B1}"/>
              </a:ext>
            </a:extLst>
          </p:cNvPr>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1295183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7AE3-BB25-6745-AB6A-6AA50C991A12}"/>
              </a:ext>
            </a:extLst>
          </p:cNvPr>
          <p:cNvSpPr>
            <a:spLocks noGrp="1"/>
          </p:cNvSpPr>
          <p:nvPr>
            <p:ph type="title"/>
          </p:nvPr>
        </p:nvSpPr>
        <p:spPr>
          <a:xfrm>
            <a:off x="457200" y="274638"/>
            <a:ext cx="8229600" cy="922114"/>
          </a:xfrm>
        </p:spPr>
        <p:txBody>
          <a:bodyPr>
            <a:noAutofit/>
          </a:bodyPr>
          <a:lstStyle/>
          <a:p>
            <a:r>
              <a:rPr lang="en-US" sz="2800" dirty="0"/>
              <a:t>What is IDENTITY?   Margaret Wetherell (2010)</a:t>
            </a:r>
            <a:br>
              <a:rPr lang="en-US" sz="2800" dirty="0"/>
            </a:br>
            <a:r>
              <a:rPr lang="en-US" sz="2800" dirty="0"/>
              <a:t>Sage Handbook of Identities - Introduction</a:t>
            </a:r>
          </a:p>
        </p:txBody>
      </p:sp>
      <p:sp>
        <p:nvSpPr>
          <p:cNvPr id="3" name="Content Placeholder 2">
            <a:extLst>
              <a:ext uri="{FF2B5EF4-FFF2-40B4-BE49-F238E27FC236}">
                <a16:creationId xmlns:a16="http://schemas.microsoft.com/office/drawing/2014/main" id="{6B406314-1D93-AE4D-BA3A-7452AA5D2DDD}"/>
              </a:ext>
            </a:extLst>
          </p:cNvPr>
          <p:cNvSpPr>
            <a:spLocks noGrp="1"/>
          </p:cNvSpPr>
          <p:nvPr>
            <p:ph idx="1"/>
          </p:nvPr>
        </p:nvSpPr>
        <p:spPr>
          <a:xfrm>
            <a:off x="457200" y="1600200"/>
            <a:ext cx="8229600" cy="4637112"/>
          </a:xfrm>
        </p:spPr>
        <p:txBody>
          <a:bodyPr>
            <a:normAutofit fontScale="92500" lnSpcReduction="20000"/>
          </a:bodyPr>
          <a:lstStyle/>
          <a:p>
            <a:r>
              <a:rPr lang="en-US" dirty="0"/>
              <a:t>Elusive and difficult to define</a:t>
            </a:r>
          </a:p>
          <a:p>
            <a:r>
              <a:rPr lang="en-US" dirty="0"/>
              <a:t>‘Names &amp; looks’ and what is done with these</a:t>
            </a:r>
          </a:p>
          <a:p>
            <a:r>
              <a:rPr lang="en-US" dirty="0"/>
              <a:t>Us vs them</a:t>
            </a:r>
          </a:p>
          <a:p>
            <a:r>
              <a:rPr lang="en-US" dirty="0"/>
              <a:t>Binaries vs fluidity</a:t>
            </a:r>
          </a:p>
          <a:p>
            <a:r>
              <a:rPr lang="en-US" dirty="0"/>
              <a:t>Social organization of memory</a:t>
            </a:r>
          </a:p>
          <a:p>
            <a:r>
              <a:rPr lang="en-US" dirty="0"/>
              <a:t>Assemblages and re-assemblages </a:t>
            </a:r>
          </a:p>
          <a:p>
            <a:r>
              <a:rPr lang="en-US" dirty="0"/>
              <a:t>Intersectionality</a:t>
            </a:r>
          </a:p>
          <a:p>
            <a:r>
              <a:rPr lang="en-US" dirty="0"/>
              <a:t>Assumed and imposed </a:t>
            </a:r>
          </a:p>
          <a:p>
            <a:r>
              <a:rPr lang="en-US" dirty="0"/>
              <a:t>Essentialism vs social constructivism</a:t>
            </a:r>
          </a:p>
          <a:p>
            <a:r>
              <a:rPr lang="en-US" dirty="0"/>
              <a:t>A sense of self in relation to others</a:t>
            </a:r>
          </a:p>
        </p:txBody>
      </p:sp>
      <p:sp>
        <p:nvSpPr>
          <p:cNvPr id="4" name="Footer Placeholder 3">
            <a:extLst>
              <a:ext uri="{FF2B5EF4-FFF2-40B4-BE49-F238E27FC236}">
                <a16:creationId xmlns:a16="http://schemas.microsoft.com/office/drawing/2014/main" id="{32468109-BABE-DB46-8C7D-CB3AC08322C2}"/>
              </a:ext>
            </a:extLst>
          </p:cNvPr>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3394511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6451-6852-584B-AA5D-7439BF47D27C}"/>
              </a:ext>
            </a:extLst>
          </p:cNvPr>
          <p:cNvSpPr>
            <a:spLocks noGrp="1"/>
          </p:cNvSpPr>
          <p:nvPr>
            <p:ph type="title"/>
          </p:nvPr>
        </p:nvSpPr>
        <p:spPr>
          <a:xfrm>
            <a:off x="457200" y="274638"/>
            <a:ext cx="8229600" cy="763934"/>
          </a:xfrm>
        </p:spPr>
        <p:txBody>
          <a:bodyPr>
            <a:normAutofit/>
          </a:bodyPr>
          <a:lstStyle/>
          <a:p>
            <a:r>
              <a:rPr lang="en-US" sz="3600" dirty="0"/>
              <a:t>Different Paths in the Field</a:t>
            </a:r>
          </a:p>
        </p:txBody>
      </p:sp>
      <p:sp>
        <p:nvSpPr>
          <p:cNvPr id="3" name="Content Placeholder 2">
            <a:extLst>
              <a:ext uri="{FF2B5EF4-FFF2-40B4-BE49-F238E27FC236}">
                <a16:creationId xmlns:a16="http://schemas.microsoft.com/office/drawing/2014/main" id="{BD897A99-FBC6-0E43-AB0E-824C8B733144}"/>
              </a:ext>
            </a:extLst>
          </p:cNvPr>
          <p:cNvSpPr>
            <a:spLocks noGrp="1"/>
          </p:cNvSpPr>
          <p:nvPr>
            <p:ph idx="1"/>
          </p:nvPr>
        </p:nvSpPr>
        <p:spPr>
          <a:xfrm>
            <a:off x="457200" y="1268760"/>
            <a:ext cx="8435280" cy="4857403"/>
          </a:xfrm>
        </p:spPr>
        <p:txBody>
          <a:bodyPr>
            <a:normAutofit fontScale="77500" lnSpcReduction="20000"/>
          </a:bodyPr>
          <a:lstStyle/>
          <a:p>
            <a:pPr marL="0" indent="0">
              <a:lnSpc>
                <a:spcPct val="120000"/>
              </a:lnSpc>
              <a:buNone/>
            </a:pPr>
            <a:r>
              <a:rPr lang="en-US" dirty="0">
                <a:solidFill>
                  <a:srgbClr val="0070C0"/>
                </a:solidFill>
              </a:rPr>
              <a:t>Subjective individual achievement – A felt sense of personal place, continuity &amp; location – field has move to seeing these personal and subjectively felt identities as mobile, flexibly negotiated, practically oriented and jointly accomplished with others. </a:t>
            </a:r>
          </a:p>
          <a:p>
            <a:pPr marL="0" indent="0">
              <a:lnSpc>
                <a:spcPct val="120000"/>
              </a:lnSpc>
              <a:buNone/>
            </a:pPr>
            <a:endParaRPr lang="en-US" dirty="0"/>
          </a:p>
          <a:p>
            <a:pPr marL="0" indent="0">
              <a:lnSpc>
                <a:spcPct val="120000"/>
              </a:lnSpc>
              <a:buNone/>
            </a:pPr>
            <a:r>
              <a:rPr lang="en-US" dirty="0">
                <a:solidFill>
                  <a:srgbClr val="FF0000"/>
                </a:solidFill>
              </a:rPr>
              <a:t>Study of social divisions and social solidarities and the practices of marginalization, exclusion, inclusion, resistance, segregation, denigration linked to belonging. P. 4. Social categories </a:t>
            </a:r>
          </a:p>
          <a:p>
            <a:pPr marL="0" indent="0">
              <a:lnSpc>
                <a:spcPct val="120000"/>
              </a:lnSpc>
              <a:buNone/>
            </a:pPr>
            <a:endParaRPr lang="en-US" dirty="0"/>
          </a:p>
          <a:p>
            <a:pPr marL="0" indent="0">
              <a:lnSpc>
                <a:spcPct val="120000"/>
              </a:lnSpc>
              <a:buNone/>
            </a:pPr>
            <a:r>
              <a:rPr lang="en-US" dirty="0">
                <a:solidFill>
                  <a:srgbClr val="00B050"/>
                </a:solidFill>
              </a:rPr>
              <a:t>The ethical and political. How to live and how to act brings personal and social together. </a:t>
            </a:r>
          </a:p>
        </p:txBody>
      </p:sp>
      <p:sp>
        <p:nvSpPr>
          <p:cNvPr id="4" name="Footer Placeholder 3">
            <a:extLst>
              <a:ext uri="{FF2B5EF4-FFF2-40B4-BE49-F238E27FC236}">
                <a16:creationId xmlns:a16="http://schemas.microsoft.com/office/drawing/2014/main" id="{ECA6D153-ADB8-9547-A390-15CA537C4A65}"/>
              </a:ext>
            </a:extLst>
          </p:cNvPr>
          <p:cNvSpPr>
            <a:spLocks noGrp="1"/>
          </p:cNvSpPr>
          <p:nvPr>
            <p:ph type="ftr" sz="quarter" idx="11"/>
          </p:nvPr>
        </p:nvSpPr>
        <p:spPr/>
        <p:txBody>
          <a:bodyPr/>
          <a:lstStyle/>
          <a:p>
            <a:r>
              <a:rPr lang="en-US" dirty="0"/>
              <a:t>Commins 11.11.19 Rainbow Month Lecture</a:t>
            </a:r>
          </a:p>
        </p:txBody>
      </p:sp>
    </p:spTree>
    <p:extLst>
      <p:ext uri="{BB962C8B-B14F-4D97-AF65-F5344CB8AC3E}">
        <p14:creationId xmlns:p14="http://schemas.microsoft.com/office/powerpoint/2010/main" val="3208527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895</TotalTime>
  <Words>3151</Words>
  <Application>Microsoft Macintosh PowerPoint</Application>
  <PresentationFormat>On-screen Show (4:3)</PresentationFormat>
  <Paragraphs>367</Paragraphs>
  <Slides>48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Candara</vt:lpstr>
      <vt:lpstr>Garamond</vt:lpstr>
      <vt:lpstr>Wingdings</vt:lpstr>
      <vt:lpstr>Office Theme</vt:lpstr>
      <vt:lpstr>Identity Development in School:  The Critical Role of Teachers </vt:lpstr>
      <vt:lpstr>Kieli- ja kulttuuritietoisen  opettajuuden ja opettajankoulutuksen edistäminen</vt:lpstr>
      <vt:lpstr>PowerPoint Presentation</vt:lpstr>
      <vt:lpstr>3 Central Themes</vt:lpstr>
      <vt:lpstr>Assumptions about Schooling </vt:lpstr>
      <vt:lpstr>Equity in Education   Linda Darling-Hammond – 2016 Conference Presentation</vt:lpstr>
      <vt:lpstr>PowerPoint Presentation</vt:lpstr>
      <vt:lpstr>What is IDENTITY?   Margaret Wetherell (2010) Sage Handbook of Identities - Introduction</vt:lpstr>
      <vt:lpstr>Different Paths in the Field</vt:lpstr>
      <vt:lpstr>How is your identity constructed?</vt:lpstr>
      <vt:lpstr>PowerPoint Presentation</vt:lpstr>
      <vt:lpstr>From Kaylyn William’s 2017 Capstone Definition of Identity </vt:lpstr>
      <vt:lpstr>Esteban-Guitart &amp; Moll  (2018)</vt:lpstr>
      <vt:lpstr>Lived experience, funds of identity and education Culture &amp; Psychology 2014, Vol. 20(1) Moisès Esteban-Guitart &amp; Luis C Moll</vt:lpstr>
      <vt:lpstr>PowerPoint Presentation</vt:lpstr>
      <vt:lpstr>A site of Continuous Unsettled Argument</vt:lpstr>
      <vt:lpstr>Move from either / or  to neither / both  something else.</vt:lpstr>
      <vt:lpstr>Why do teachers need to pay attention to identity development?</vt:lpstr>
      <vt:lpstr>The importance of MESSAGE</vt:lpstr>
      <vt:lpstr>The nature of teacher-student relationships is central to student learning</vt:lpstr>
      <vt:lpstr>My Belief</vt:lpstr>
      <vt:lpstr>Teachers’ Actions Matter</vt:lpstr>
      <vt:lpstr>PowerPoint Presentation</vt:lpstr>
      <vt:lpstr>PowerPoint Presentation</vt:lpstr>
      <vt:lpstr>An Example: Gender Stereotyping</vt:lpstr>
      <vt:lpstr>What happens when a feature of your identity is marginalized in school? </vt:lpstr>
      <vt:lpstr> </vt:lpstr>
      <vt:lpstr>Advocacy for Students</vt:lpstr>
      <vt:lpstr>Resilient Students:</vt:lpstr>
      <vt:lpstr>NAEYC Wanless &amp; Crawford (2016) p. 3</vt:lpstr>
      <vt:lpstr>Why don’t most people from the dominant group fight oppression?</vt:lpstr>
      <vt:lpstr>KEY QUESTIONS  RELATED TO IDENTITY &amp; EDUCATIONAL EQUITY </vt:lpstr>
      <vt:lpstr>PowerPoint Presentation</vt:lpstr>
      <vt:lpstr>PowerPoint Presentation</vt:lpstr>
      <vt:lpstr>PowerPoint Presentation</vt:lpstr>
      <vt:lpstr>PowerPoint Presentation</vt:lpstr>
      <vt:lpstr>We Are All the Same  We Are All Different</vt:lpstr>
      <vt:lpstr>Goal of the Research</vt:lpstr>
      <vt:lpstr>Overview of Activities</vt:lpstr>
      <vt:lpstr>Why are we doing this project?</vt:lpstr>
      <vt:lpstr>Week 1:  Introduction</vt:lpstr>
      <vt:lpstr>What do you know about different people?   Where do you get your information?</vt:lpstr>
      <vt:lpstr>Week 3 Identity &amp; Cultural Practices – </vt:lpstr>
      <vt:lpstr>Week 4:  What Does an Ally Do or Say?</vt:lpstr>
      <vt:lpstr>Bring It Together With A Class Quilt</vt:lpstr>
      <vt:lpstr>Constructing the Quilt</vt:lpstr>
      <vt:lpstr>PowerPoint Presentation</vt:lpstr>
      <vt:lpstr>Before you leave, take a moment to reflect: How will you take these understandings forward in your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Development in School:  The Critical Role of Teachers </dc:title>
  <dc:creator>Commins, Nancy</dc:creator>
  <cp:lastModifiedBy>Commins, Nancy</cp:lastModifiedBy>
  <cp:revision>17</cp:revision>
  <cp:lastPrinted>2019-11-11T07:11:02Z</cp:lastPrinted>
  <dcterms:created xsi:type="dcterms:W3CDTF">2019-11-10T23:21:11Z</dcterms:created>
  <dcterms:modified xsi:type="dcterms:W3CDTF">2019-11-11T14:16:46Z</dcterms:modified>
</cp:coreProperties>
</file>