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303" r:id="rId5"/>
    <p:sldId id="259" r:id="rId6"/>
    <p:sldId id="260" r:id="rId7"/>
    <p:sldId id="261" r:id="rId8"/>
    <p:sldId id="262" r:id="rId9"/>
    <p:sldId id="263" r:id="rId10"/>
    <p:sldId id="274" r:id="rId11"/>
    <p:sldId id="264" r:id="rId12"/>
    <p:sldId id="265" r:id="rId13"/>
    <p:sldId id="266" r:id="rId14"/>
    <p:sldId id="267" r:id="rId15"/>
    <p:sldId id="304" r:id="rId16"/>
    <p:sldId id="305" r:id="rId17"/>
    <p:sldId id="270" r:id="rId18"/>
    <p:sldId id="319" r:id="rId19"/>
    <p:sldId id="275" r:id="rId20"/>
    <p:sldId id="271" r:id="rId21"/>
    <p:sldId id="306" r:id="rId22"/>
    <p:sldId id="268" r:id="rId23"/>
    <p:sldId id="269" r:id="rId24"/>
    <p:sldId id="279" r:id="rId25"/>
    <p:sldId id="278" r:id="rId26"/>
    <p:sldId id="276" r:id="rId27"/>
    <p:sldId id="277" r:id="rId28"/>
    <p:sldId id="272" r:id="rId29"/>
    <p:sldId id="280" r:id="rId30"/>
    <p:sldId id="281" r:id="rId31"/>
    <p:sldId id="273" r:id="rId32"/>
    <p:sldId id="316" r:id="rId33"/>
    <p:sldId id="317" r:id="rId34"/>
    <p:sldId id="282" r:id="rId35"/>
    <p:sldId id="283" r:id="rId36"/>
    <p:sldId id="286" r:id="rId37"/>
    <p:sldId id="284" r:id="rId38"/>
    <p:sldId id="287" r:id="rId39"/>
    <p:sldId id="288" r:id="rId40"/>
    <p:sldId id="285" r:id="rId41"/>
    <p:sldId id="297" r:id="rId42"/>
    <p:sldId id="298" r:id="rId43"/>
    <p:sldId id="299" r:id="rId44"/>
    <p:sldId id="300" r:id="rId45"/>
    <p:sldId id="301" r:id="rId46"/>
    <p:sldId id="302" r:id="rId47"/>
    <p:sldId id="296" r:id="rId48"/>
    <p:sldId id="295" r:id="rId49"/>
    <p:sldId id="289" r:id="rId50"/>
    <p:sldId id="290" r:id="rId51"/>
    <p:sldId id="291" r:id="rId52"/>
    <p:sldId id="307" r:id="rId53"/>
    <p:sldId id="312" r:id="rId54"/>
    <p:sldId id="313" r:id="rId55"/>
    <p:sldId id="315" r:id="rId56"/>
    <p:sldId id="311" r:id="rId57"/>
    <p:sldId id="314" r:id="rId58"/>
    <p:sldId id="308" r:id="rId59"/>
    <p:sldId id="310" r:id="rId60"/>
    <p:sldId id="309" r:id="rId61"/>
    <p:sldId id="318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07FF"/>
    <a:srgbClr val="0B26FF"/>
    <a:srgbClr val="00FFDF"/>
    <a:srgbClr val="FFB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4648"/>
  </p:normalViewPr>
  <p:slideViewPr>
    <p:cSldViewPr snapToGrid="0" snapToObjects="1">
      <p:cViewPr varScale="1">
        <p:scale>
          <a:sx n="113" d="100"/>
          <a:sy n="113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1446B-75E7-DB4A-90C0-895DA379A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D6CAD-CF84-F54F-8199-A0BA0AB2D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2E061-E773-1443-BE98-3A72E27FD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04E-575E-ED42-B21B-FF80C5AAE8A4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88F5C-7FA7-2042-BCDC-3ECD9D915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CFB57-CBB0-7A4A-93F4-16C9EFB16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8CF8-86AC-6049-91A6-FE3B8C39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8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A650-698B-8D44-9836-BC42F6156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C051CD-27ED-4142-8333-5286046A7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18E18-7314-0443-8066-95EBE34BA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04E-575E-ED42-B21B-FF80C5AAE8A4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51DE-889F-2042-AE0D-55309771D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A720E-A7C5-3E48-94CC-4CF1D0CA2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8CF8-86AC-6049-91A6-FE3B8C39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2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9399BA-BB37-E247-BC93-3D046A3BBA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4CBCE3-5294-F643-B64E-E7B97547D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71D8C-45BF-A943-8776-C8C2BFFC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04E-575E-ED42-B21B-FF80C5AAE8A4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3F69B-371E-E549-9F52-647DB8765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2DF9D-A3F8-4F47-8754-6D75540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8CF8-86AC-6049-91A6-FE3B8C39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8D076-6918-7641-80DA-5FBA63219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58DB3-9BA5-DF41-8195-D48B3D0BA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00C64-534D-DA41-BB6E-7D0CF28CE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04E-575E-ED42-B21B-FF80C5AAE8A4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3AE96-3BBA-3A49-A3A9-AD06845C4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FA179-ECB2-D447-B4BD-F3CEB261D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8CF8-86AC-6049-91A6-FE3B8C39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07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4E32C-EEAB-4D4E-8FAA-D5EC35CB7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4EDAD-4ACD-C94F-B291-BDDA8B829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DE6FF-E7AE-D64A-89A7-67C795D24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04E-575E-ED42-B21B-FF80C5AAE8A4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06DE5-3562-F345-B61E-7CD1E1EB6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7F4B6-EC5E-0D41-B54D-3D356C93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8CF8-86AC-6049-91A6-FE3B8C39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91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5AC10-269C-DA4E-877C-7AB36DC02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10C46-CA56-D44E-9C7B-58B410FAE7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CAA674-6A7A-6A4A-BF5B-7B2B813E2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B0197-2370-454E-853E-ADCC8A9F9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04E-575E-ED42-B21B-FF80C5AAE8A4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890FCE-9927-5849-A148-FE929C396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40637-9806-EE45-862F-39F296F7F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8CF8-86AC-6049-91A6-FE3B8C39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66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3DE5B-47CB-2B4A-95DF-138363724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CBDC7-DE89-E949-8674-B17CB1FC2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2272C6-017D-3142-9634-C941D0085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1AB36B-5640-B34E-ABFA-111AC3982A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AE02F6-FFB3-5C44-A586-C5C1EAEB4E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DFC9CD-76BF-F242-807E-1A3A680D4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04E-575E-ED42-B21B-FF80C5AAE8A4}" type="datetimeFigureOut">
              <a:rPr lang="en-US" smtClean="0"/>
              <a:t>11/4/19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E47152-E8E9-CB48-8597-C4AB615D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064880-9A18-684B-B723-243CDAE8B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8CF8-86AC-6049-91A6-FE3B8C39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1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D85E5-AC23-4D4F-B2B2-2322474F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1D3CCA-FD02-FC40-9BE2-8F0DD73A2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04E-575E-ED42-B21B-FF80C5AAE8A4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71BD8F-90F1-8B48-9B11-65E3D3506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BABBE-2AFB-B248-92E4-752C7CD6A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8CF8-86AC-6049-91A6-FE3B8C39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27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C3DEEA-96FC-3347-BFFD-1CDD79F01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04E-575E-ED42-B21B-FF80C5AAE8A4}" type="datetimeFigureOut">
              <a:rPr lang="en-US" smtClean="0"/>
              <a:t>11/4/19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F0F8B-56E8-AB49-9D0E-DD03A0ED9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09C43-3491-F840-ADAC-5122718D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8CF8-86AC-6049-91A6-FE3B8C39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05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A2450-60AF-2848-BF58-71E959444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C3B3F-84EA-FD46-B990-1341D1D5D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F8BAC-84D0-DD40-819A-73C05D22F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A8241-F388-804D-A835-8413E3E42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04E-575E-ED42-B21B-FF80C5AAE8A4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CA278-8BE0-0E47-9680-0133E34F1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87772-90C6-9241-AE97-D50DAF80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8CF8-86AC-6049-91A6-FE3B8C39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01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459C6-3580-D548-B2EC-5EA90A698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CD038-7C7B-4E45-8940-3586FA41A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D61D6-8149-0C48-826B-83F386FCB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A3F6C-2319-104B-8617-97008778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04E-575E-ED42-B21B-FF80C5AAE8A4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26F-3A37-6540-8B45-A79C67070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AC3C9-0BA5-AE4F-BC78-A434708F3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8CF8-86AC-6049-91A6-FE3B8C39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8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14AE28-635D-DE42-A4C0-C3CBD9FAF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3951F-BCE6-264F-8057-8482A0706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EAC7B-1F3E-624C-A8FE-479DE26AD2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E404E-575E-ED42-B21B-FF80C5AAE8A4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0FE2B-B8E6-7A4F-96C1-92D8395C6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4A0FB-B9DD-3A44-9357-E067EF18D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F8CF8-86AC-6049-91A6-FE3B8C39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9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963F9F-E73F-3A4F-BF6B-A1D5313F7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050" y="803266"/>
            <a:ext cx="4279900" cy="4279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7D1C38-4AE1-0E40-AE0C-94CA02C101F8}"/>
              </a:ext>
            </a:extLst>
          </p:cNvPr>
          <p:cNvSpPr txBox="1"/>
          <p:nvPr/>
        </p:nvSpPr>
        <p:spPr>
          <a:xfrm>
            <a:off x="2781301" y="5240330"/>
            <a:ext cx="6629399" cy="107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Gill Sans MT" panose="020B0502020104020203" pitchFamily="34" charset="77"/>
              </a:rPr>
              <a:t>Rainbow History Month and Museums</a:t>
            </a:r>
          </a:p>
          <a:p>
            <a:pPr algn="ctr"/>
            <a:r>
              <a:rPr lang="en-US" sz="3200" dirty="0">
                <a:latin typeface="Gill Sans MT" panose="020B0502020104020203" pitchFamily="34" charset="77"/>
              </a:rPr>
              <a:t>Therese Quinn</a:t>
            </a:r>
          </a:p>
        </p:txBody>
      </p:sp>
    </p:spTree>
    <p:extLst>
      <p:ext uri="{BB962C8B-B14F-4D97-AF65-F5344CB8AC3E}">
        <p14:creationId xmlns:p14="http://schemas.microsoft.com/office/powerpoint/2010/main" val="465037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y grandpa crop.jpg">
            <a:extLst>
              <a:ext uri="{FF2B5EF4-FFF2-40B4-BE49-F238E27FC236}">
                <a16:creationId xmlns:a16="http://schemas.microsoft.com/office/drawing/2014/main" id="{935BE452-7487-B24E-8CD0-AEEA385F8CF1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228600"/>
            <a:ext cx="6502401" cy="6366934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602023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seumworkers 1 crop.png">
            <a:extLst>
              <a:ext uri="{FF2B5EF4-FFF2-40B4-BE49-F238E27FC236}">
                <a16:creationId xmlns:a16="http://schemas.microsoft.com/office/drawing/2014/main" id="{4BDCFCF0-B9A9-C540-BEDE-FAAE54024148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6813" y="62706"/>
            <a:ext cx="7318375" cy="6732588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515372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king Collage crop.jpg">
            <a:extLst>
              <a:ext uri="{FF2B5EF4-FFF2-40B4-BE49-F238E27FC236}">
                <a16:creationId xmlns:a16="http://schemas.microsoft.com/office/drawing/2014/main" id="{45D5E266-A052-BB4E-A002-5185F418821F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9950" y="165100"/>
            <a:ext cx="5372100" cy="6521133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159543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190_001.jpg">
            <a:extLst>
              <a:ext uri="{FF2B5EF4-FFF2-40B4-BE49-F238E27FC236}">
                <a16:creationId xmlns:a16="http://schemas.microsoft.com/office/drawing/2014/main" id="{34BC7D34-B592-3844-84F0-ED515D6CD2F7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437" y="647700"/>
            <a:ext cx="8591127" cy="5562600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407131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ife 1.jpg">
            <a:extLst>
              <a:ext uri="{FF2B5EF4-FFF2-40B4-BE49-F238E27FC236}">
                <a16:creationId xmlns:a16="http://schemas.microsoft.com/office/drawing/2014/main" id="{6A25B1F4-645B-7548-B299-1D95B304872E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1654" y="596900"/>
            <a:ext cx="7648693" cy="5130800"/>
          </a:xfrm>
          <a:prstGeom prst="rect">
            <a:avLst/>
          </a:prstGeom>
          <a:ln>
            <a:rou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3F1C22-17CC-924F-A2F5-5CC044C320DD}"/>
              </a:ext>
            </a:extLst>
          </p:cNvPr>
          <p:cNvSpPr txBox="1"/>
          <p:nvPr/>
        </p:nvSpPr>
        <p:spPr>
          <a:xfrm>
            <a:off x="4224338" y="5986463"/>
            <a:ext cx="374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uFill>
                  <a:solidFill>
                    <a:srgbClr val="EBEBEB"/>
                  </a:solidFill>
                </a:uFill>
                <a:latin typeface="Gill Sans MT" panose="020B0502020104020203" pitchFamily="34" charset="77"/>
              </a:rPr>
              <a:t>The police station across from my house.</a:t>
            </a:r>
            <a:endParaRPr lang="en-US" i="1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66849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3F1C22-17CC-924F-A2F5-5CC044C320DD}"/>
              </a:ext>
            </a:extLst>
          </p:cNvPr>
          <p:cNvSpPr txBox="1"/>
          <p:nvPr/>
        </p:nvSpPr>
        <p:spPr>
          <a:xfrm>
            <a:off x="4822032" y="5986462"/>
            <a:ext cx="2547937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uFill>
                  <a:solidFill>
                    <a:srgbClr val="EBEBEB"/>
                  </a:solidFill>
                </a:uFill>
                <a:latin typeface="Gill Sans MT" panose="020B0502020104020203" pitchFamily="34" charset="77"/>
              </a:rPr>
              <a:t>A spot. But not a drug spot.</a:t>
            </a:r>
            <a:endParaRPr lang="en-US" i="1" dirty="0">
              <a:latin typeface="Gill Sans MT" panose="020B0502020104020203" pitchFamily="34" charset="77"/>
            </a:endParaRPr>
          </a:p>
        </p:txBody>
      </p:sp>
      <p:pic>
        <p:nvPicPr>
          <p:cNvPr id="4" name="Life 2.jpg">
            <a:extLst>
              <a:ext uri="{FF2B5EF4-FFF2-40B4-BE49-F238E27FC236}">
                <a16:creationId xmlns:a16="http://schemas.microsoft.com/office/drawing/2014/main" id="{264C1B4C-BCD8-7242-918C-9AADBCE2DAB8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6449" y="469952"/>
            <a:ext cx="8039103" cy="5359402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2940077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.png">
            <a:extLst>
              <a:ext uri="{FF2B5EF4-FFF2-40B4-BE49-F238E27FC236}">
                <a16:creationId xmlns:a16="http://schemas.microsoft.com/office/drawing/2014/main" id="{7D20044C-C1C9-1348-8EFE-5328AEADB9D5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1819" y="0"/>
            <a:ext cx="3408363" cy="6858001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2631778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BB14B5-A396-0B42-8649-6A98ADC9A512}"/>
              </a:ext>
            </a:extLst>
          </p:cNvPr>
          <p:cNvSpPr txBox="1"/>
          <p:nvPr/>
        </p:nvSpPr>
        <p:spPr>
          <a:xfrm>
            <a:off x="2171700" y="1428750"/>
            <a:ext cx="79009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Gill Sans MT" panose="020B0502020104020203" pitchFamily="34" charset="77"/>
              </a:rPr>
              <a:t>How Can Museums Celebrate LGBTQ People’s Lives and Contributions?</a:t>
            </a:r>
            <a:r>
              <a:rPr lang="en-US" sz="3200" i="1" dirty="0">
                <a:latin typeface="Gill Sans MT" panose="020B0502020104020203" pitchFamily="34" charset="77"/>
              </a:rPr>
              <a:t>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46CEC5-D75E-794C-87C5-DF69072FA8A1}"/>
              </a:ext>
            </a:extLst>
          </p:cNvPr>
          <p:cNvSpPr txBox="1"/>
          <p:nvPr/>
        </p:nvSpPr>
        <p:spPr>
          <a:xfrm>
            <a:off x="2671763" y="2743193"/>
            <a:ext cx="68008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Gill Sans MT" panose="020B0502020104020203" pitchFamily="34" charset="77"/>
              </a:rPr>
              <a:t>Potential Themes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latin typeface="Gill Sans MT" panose="020B0502020104020203" pitchFamily="34" charset="77"/>
              </a:rPr>
              <a:t>Lesbian, gay, bisexual, transgender and queer people and histories are delightful and important to know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latin typeface="Gill Sans MT" panose="020B0502020104020203" pitchFamily="34" charset="77"/>
              </a:rPr>
              <a:t>Communities gain and keep freedom through 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latin typeface="Gill Sans MT" panose="020B0502020104020203" pitchFamily="34" charset="77"/>
              </a:rPr>
              <a:t>Each of us can choose our gender/s and who we consider “family”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latin typeface="Gill Sans MT" panose="020B0502020104020203" pitchFamily="34" charset="77"/>
              </a:rPr>
              <a:t>All people and families are worthy of respect</a:t>
            </a:r>
          </a:p>
        </p:txBody>
      </p:sp>
    </p:spTree>
    <p:extLst>
      <p:ext uri="{BB962C8B-B14F-4D97-AF65-F5344CB8AC3E}">
        <p14:creationId xmlns:p14="http://schemas.microsoft.com/office/powerpoint/2010/main" val="1478273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4505D-03DA-694B-A309-E4FC6DE3D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50" y="368300"/>
            <a:ext cx="44577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85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BB14B5-A396-0B42-8649-6A98ADC9A512}"/>
              </a:ext>
            </a:extLst>
          </p:cNvPr>
          <p:cNvSpPr txBox="1"/>
          <p:nvPr/>
        </p:nvSpPr>
        <p:spPr>
          <a:xfrm>
            <a:off x="2171700" y="1428750"/>
            <a:ext cx="79009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Gill Sans MT" panose="020B0502020104020203" pitchFamily="34" charset="77"/>
              </a:rPr>
              <a:t>Language Is Alive</a:t>
            </a:r>
            <a:endParaRPr lang="en-US" sz="3200" i="1" dirty="0">
              <a:latin typeface="Gill Sans MT" panose="020B0502020104020203" pitchFamily="34" charset="77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46CEC5-D75E-794C-87C5-DF69072FA8A1}"/>
              </a:ext>
            </a:extLst>
          </p:cNvPr>
          <p:cNvSpPr txBox="1"/>
          <p:nvPr/>
        </p:nvSpPr>
        <p:spPr>
          <a:xfrm>
            <a:off x="2671763" y="2171685"/>
            <a:ext cx="6800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Gill Sans MT" panose="020B0502020104020203" pitchFamily="34" charset="77"/>
              </a:rPr>
              <a:t>LGBT</a:t>
            </a:r>
          </a:p>
          <a:p>
            <a:pPr algn="ctr"/>
            <a:r>
              <a:rPr lang="en-US" sz="2400" b="1" i="1" dirty="0">
                <a:latin typeface="Gill Sans MT" panose="020B0502020104020203" pitchFamily="34" charset="77"/>
              </a:rPr>
              <a:t>Lesbian, gay, bisexual, transgender</a:t>
            </a:r>
          </a:p>
          <a:p>
            <a:pPr algn="ctr"/>
            <a:r>
              <a:rPr lang="en-US" sz="2400" b="1" i="1" dirty="0">
                <a:latin typeface="Gill Sans MT" panose="020B0502020104020203" pitchFamily="34" charset="77"/>
              </a:rPr>
              <a:t>LGBTQ</a:t>
            </a:r>
          </a:p>
          <a:p>
            <a:pPr algn="ctr"/>
            <a:r>
              <a:rPr lang="en-US" sz="2400" b="1" i="1" dirty="0">
                <a:latin typeface="Gill Sans MT" panose="020B0502020104020203" pitchFamily="34" charset="77"/>
              </a:rPr>
              <a:t>LGBTQIA</a:t>
            </a:r>
          </a:p>
          <a:p>
            <a:pPr algn="ctr"/>
            <a:r>
              <a:rPr lang="en-US" sz="2400" b="1" i="1" dirty="0">
                <a:latin typeface="Gill Sans MT" panose="020B0502020104020203" pitchFamily="34" charset="77"/>
              </a:rPr>
              <a:t>Intersex</a:t>
            </a:r>
          </a:p>
          <a:p>
            <a:pPr algn="ctr"/>
            <a:r>
              <a:rPr lang="en-US" sz="2400" b="1" i="1" dirty="0">
                <a:latin typeface="Gill Sans MT" panose="020B0502020104020203" pitchFamily="34" charset="77"/>
              </a:rPr>
              <a:t>Asexual</a:t>
            </a:r>
          </a:p>
          <a:p>
            <a:pPr algn="ctr"/>
            <a:r>
              <a:rPr lang="en-US" sz="2400" b="1" i="1" dirty="0">
                <a:latin typeface="Gill Sans MT" panose="020B0502020104020203" pitchFamily="34" charset="77"/>
              </a:rPr>
              <a:t>LGBT+</a:t>
            </a:r>
          </a:p>
          <a:p>
            <a:pPr algn="ctr"/>
            <a:r>
              <a:rPr lang="en-US" sz="2400" b="1" i="1" dirty="0">
                <a:latin typeface="Gill Sans MT" panose="020B0502020104020203" pitchFamily="34" charset="77"/>
              </a:rPr>
              <a:t>Queer</a:t>
            </a:r>
          </a:p>
          <a:p>
            <a:pPr algn="ctr"/>
            <a:r>
              <a:rPr lang="en-US" sz="2400" b="1" i="1" dirty="0">
                <a:latin typeface="Gill Sans MT" panose="020B0502020104020203" pitchFamily="34" charset="77"/>
              </a:rPr>
              <a:t>Pansexual</a:t>
            </a:r>
          </a:p>
          <a:p>
            <a:pPr algn="ctr"/>
            <a:r>
              <a:rPr lang="en-US" sz="2400" b="1" i="1" dirty="0">
                <a:latin typeface="Gill Sans MT" panose="020B0502020104020203" pitchFamily="34" charset="77"/>
              </a:rPr>
              <a:t>Genderqueer</a:t>
            </a:r>
            <a:endParaRPr lang="en-US" sz="2400" i="1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99601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61342537_51921f65b8.jpg">
            <a:extLst>
              <a:ext uri="{FF2B5EF4-FFF2-40B4-BE49-F238E27FC236}">
                <a16:creationId xmlns:a16="http://schemas.microsoft.com/office/drawing/2014/main" id="{871F0F58-194E-A843-B3B5-577EC89840F5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313" y="788193"/>
            <a:ext cx="5003800" cy="4081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u-mothers09_ph_421978620.jpg">
            <a:extLst>
              <a:ext uri="{FF2B5EF4-FFF2-40B4-BE49-F238E27FC236}">
                <a16:creationId xmlns:a16="http://schemas.microsoft.com/office/drawing/2014/main" id="{F36CF894-3AF9-EC4D-81B5-584C421CF1E1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12619" y="1327944"/>
            <a:ext cx="5883275" cy="3671888"/>
          </a:xfrm>
          <a:prstGeom prst="rect">
            <a:avLst/>
          </a:prstGeom>
          <a:ln>
            <a:round/>
          </a:ln>
        </p:spPr>
      </p:pic>
      <p:pic>
        <p:nvPicPr>
          <p:cNvPr id="6" name="6a00e55054864e8833010536157d88970c-350wi.jpg">
            <a:extLst>
              <a:ext uri="{FF2B5EF4-FFF2-40B4-BE49-F238E27FC236}">
                <a16:creationId xmlns:a16="http://schemas.microsoft.com/office/drawing/2014/main" id="{39CA01E2-EE83-124B-BFC5-F88715548A5E}"/>
              </a:ext>
            </a:extLst>
          </p:cNvPr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70710" y="3311524"/>
            <a:ext cx="3643312" cy="31162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23202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69EBB-DAC1-EC4D-AAA1-D900F253C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2476500"/>
            <a:ext cx="8420100" cy="190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E81665-3070-FC44-9FF3-EF6D01A32B6A}"/>
              </a:ext>
            </a:extLst>
          </p:cNvPr>
          <p:cNvSpPr txBox="1"/>
          <p:nvPr/>
        </p:nvSpPr>
        <p:spPr>
          <a:xfrm>
            <a:off x="4931569" y="4829175"/>
            <a:ext cx="232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Gill Sans MT" panose="020B0502020104020203" pitchFamily="34" charset="77"/>
              </a:rPr>
              <a:t>Sara Schmidt-</a:t>
            </a:r>
            <a:r>
              <a:rPr lang="en-US" i="1" dirty="0" err="1">
                <a:latin typeface="Gill Sans MT" panose="020B0502020104020203" pitchFamily="34" charset="77"/>
              </a:rPr>
              <a:t>Kost</a:t>
            </a:r>
            <a:r>
              <a:rPr lang="en-US" i="1" dirty="0">
                <a:latin typeface="Gill Sans MT" panose="020B0502020104020203" pitchFamily="34" charset="77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206410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032EC6-15A8-ED48-8FB5-AB682DC2F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972" y="300038"/>
            <a:ext cx="5198057" cy="58989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3153E5-DE31-874B-8B64-C55E90A5034E}"/>
              </a:ext>
            </a:extLst>
          </p:cNvPr>
          <p:cNvSpPr txBox="1"/>
          <p:nvPr/>
        </p:nvSpPr>
        <p:spPr>
          <a:xfrm>
            <a:off x="3910013" y="6296607"/>
            <a:ext cx="4371975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Gill Sans MT" panose="020B0502020104020203" pitchFamily="34" charset="77"/>
              </a:rPr>
              <a:t>Lesbians holding hands by Tom </a:t>
            </a:r>
            <a:r>
              <a:rPr lang="en-US" i="1" dirty="0" err="1">
                <a:latin typeface="Gill Sans MT" panose="020B0502020104020203" pitchFamily="34" charset="77"/>
              </a:rPr>
              <a:t>Hachtman</a:t>
            </a:r>
            <a:r>
              <a:rPr lang="en-US" i="1" dirty="0">
                <a:latin typeface="Gill Sans MT" panose="020B0502020104020203" pitchFamily="34" charset="77"/>
              </a:rPr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val="3864984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ickers.jpg">
            <a:extLst>
              <a:ext uri="{FF2B5EF4-FFF2-40B4-BE49-F238E27FC236}">
                <a16:creationId xmlns:a16="http://schemas.microsoft.com/office/drawing/2014/main" id="{1A9478BE-090D-DF45-9A98-817B599309FB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3000" y="254000"/>
            <a:ext cx="4826000" cy="6350000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3497482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rtrude Alice Hnad Holding.jpg">
            <a:extLst>
              <a:ext uri="{FF2B5EF4-FFF2-40B4-BE49-F238E27FC236}">
                <a16:creationId xmlns:a16="http://schemas.microsoft.com/office/drawing/2014/main" id="{8C6C5687-E2BF-7A4C-9280-949EB69DB484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6944" y="800100"/>
            <a:ext cx="7758113" cy="52578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11634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00685D-D4E5-4542-BFCC-2D1ED1F1D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745" y="1094582"/>
            <a:ext cx="8270511" cy="466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6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E3D2D6-1ACA-4146-B3A7-931D66E5F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575" y="626301"/>
            <a:ext cx="8324850" cy="56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64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90A3F1-0C09-2946-80FC-E88482579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8890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7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803FB-DE72-394D-BC1B-C298489C2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244" y="909877"/>
            <a:ext cx="8291513" cy="503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61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585004-F1EE-0E4A-ADBE-5D9E32982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842" y="0"/>
            <a:ext cx="4692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83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E042D-4F91-1742-9696-443985926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762" y="157163"/>
            <a:ext cx="5056476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73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C46E0D-0E19-BD4A-8E08-7693D67CCBE7}"/>
              </a:ext>
            </a:extLst>
          </p:cNvPr>
          <p:cNvSpPr txBox="1"/>
          <p:nvPr/>
        </p:nvSpPr>
        <p:spPr>
          <a:xfrm>
            <a:off x="2357438" y="1557338"/>
            <a:ext cx="75152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 sz="1800">
                <a:uFillTx/>
              </a:defRPr>
            </a:pPr>
            <a:r>
              <a:rPr lang="en-US" sz="3200" i="1" dirty="0">
                <a:uFill>
                  <a:solidFill>
                    <a:srgbClr val="EBEBEB"/>
                  </a:solidFill>
                </a:uFill>
                <a:latin typeface="Gill Sans MT" panose="020B0502020104020203" pitchFamily="34" charset="77"/>
              </a:rPr>
              <a:t>What students cannot consider, they are unable to use, and this has consequences for the kinds of lives they can lead.</a:t>
            </a:r>
          </a:p>
          <a:p>
            <a:pPr lvl="0">
              <a:defRPr sz="1800">
                <a:uFillTx/>
              </a:defRPr>
            </a:pPr>
            <a:endParaRPr lang="en-US" sz="3200" i="1" dirty="0">
              <a:uFill>
                <a:solidFill>
                  <a:srgbClr val="EBEBEB"/>
                </a:solidFill>
              </a:uFill>
              <a:latin typeface="Gill Sans MT" panose="020B0502020104020203" pitchFamily="34" charset="77"/>
            </a:endParaRPr>
          </a:p>
          <a:p>
            <a:pPr lvl="0">
              <a:defRPr sz="1800">
                <a:uFillTx/>
              </a:defRPr>
            </a:pPr>
            <a:r>
              <a:rPr lang="en-US" sz="3200" i="1" dirty="0">
                <a:uFill>
                  <a:solidFill>
                    <a:srgbClr val="EBEBEB"/>
                  </a:solidFill>
                </a:uFill>
                <a:latin typeface="Gill Sans MT" panose="020B0502020104020203" pitchFamily="34" charset="77"/>
              </a:rPr>
              <a:t>                                       Elliot Eisner, 1994</a:t>
            </a:r>
            <a:endParaRPr lang="en-US" sz="3200" i="1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86746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746651-8D13-1049-B57F-B9616E8DD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0" y="1238250"/>
            <a:ext cx="94869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16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18B57B-0E54-3743-A6D6-9B7D89EEE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131" y="3255"/>
            <a:ext cx="5011739" cy="685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38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AF765D-9C7C-454E-85AC-8C3537678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0" y="825500"/>
            <a:ext cx="8826500" cy="520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3362AA-D6C8-6543-B633-7782694746DB}"/>
              </a:ext>
            </a:extLst>
          </p:cNvPr>
          <p:cNvSpPr txBox="1"/>
          <p:nvPr/>
        </p:nvSpPr>
        <p:spPr>
          <a:xfrm>
            <a:off x="4160044" y="6100756"/>
            <a:ext cx="3871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Gill Sans MT" panose="020B0502020104020203" pitchFamily="34" charset="77"/>
              </a:rPr>
              <a:t>Smithsonian Asian Pacific American Center </a:t>
            </a:r>
          </a:p>
        </p:txBody>
      </p:sp>
    </p:spTree>
    <p:extLst>
      <p:ext uri="{BB962C8B-B14F-4D97-AF65-F5344CB8AC3E}">
        <p14:creationId xmlns:p14="http://schemas.microsoft.com/office/powerpoint/2010/main" val="2623194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eer Check-Ins - Franny Choi.mp4">
            <a:hlinkClick r:id="" action="ppaction://media"/>
            <a:extLst>
              <a:ext uri="{FF2B5EF4-FFF2-40B4-BE49-F238E27FC236}">
                <a16:creationId xmlns:a16="http://schemas.microsoft.com/office/drawing/2014/main" id="{82863EF6-55C9-8F49-901B-105F88142E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2D6BA5-DCEE-A645-905F-D93C4E97968D}"/>
              </a:ext>
            </a:extLst>
          </p:cNvPr>
          <p:cNvSpPr txBox="1"/>
          <p:nvPr/>
        </p:nvSpPr>
        <p:spPr>
          <a:xfrm>
            <a:off x="3859875" y="5943600"/>
            <a:ext cx="447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Gill Sans MT" panose="020B0502020104020203" pitchFamily="34" charset="77"/>
              </a:rPr>
              <a:t>Are You Okay? Edited by Emmanuel </a:t>
            </a:r>
            <a:r>
              <a:rPr lang="en-US" i="1" dirty="0" err="1">
                <a:latin typeface="Gill Sans MT" panose="020B0502020104020203" pitchFamily="34" charset="77"/>
              </a:rPr>
              <a:t>Mones</a:t>
            </a:r>
            <a:r>
              <a:rPr lang="en-US" i="1" dirty="0">
                <a:latin typeface="Gill Sans MT" panose="020B0502020104020203" pitchFamily="34" charset="77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327628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5F5E4A-E953-8245-AABB-1261759D1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3" y="676275"/>
            <a:ext cx="825817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05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91F22F-0EBB-1447-8098-25B08D084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433" y="573882"/>
            <a:ext cx="9279135" cy="571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25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EDB256-EF35-8547-8A9D-702333172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076" y="1555751"/>
            <a:ext cx="5245100" cy="374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CB5E94-BDDE-B347-A145-55FB9B2ED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1" y="1555751"/>
            <a:ext cx="2518061" cy="376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0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D0BBBC-EE98-2B47-AEBD-19EF2B543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451" y="942181"/>
            <a:ext cx="7979099" cy="49736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600B2D-4C5F-674A-B756-EEC43F4F01BE}"/>
              </a:ext>
            </a:extLst>
          </p:cNvPr>
          <p:cNvSpPr txBox="1"/>
          <p:nvPr/>
        </p:nvSpPr>
        <p:spPr>
          <a:xfrm>
            <a:off x="3236119" y="6143626"/>
            <a:ext cx="5719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Gill Sans MT" panose="020B0502020104020203" pitchFamily="34" charset="77"/>
              </a:rPr>
              <a:t>Gender-inclusive fairy tale exhibit at Chicago Children’s Museum</a:t>
            </a:r>
          </a:p>
        </p:txBody>
      </p:sp>
    </p:spTree>
    <p:extLst>
      <p:ext uri="{BB962C8B-B14F-4D97-AF65-F5344CB8AC3E}">
        <p14:creationId xmlns:p14="http://schemas.microsoft.com/office/powerpoint/2010/main" val="662551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C40C76-2EBE-F242-8D9B-0E945063FD20}"/>
              </a:ext>
            </a:extLst>
          </p:cNvPr>
          <p:cNvSpPr txBox="1"/>
          <p:nvPr/>
        </p:nvSpPr>
        <p:spPr>
          <a:xfrm>
            <a:off x="2138363" y="742947"/>
            <a:ext cx="7915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Gill Sans MT" panose="020B0502020104020203" pitchFamily="34" charset="77"/>
              </a:rPr>
              <a:t>International Family Equality Day and Pride Month</a:t>
            </a:r>
          </a:p>
          <a:p>
            <a:pPr algn="ctr"/>
            <a:r>
              <a:rPr lang="en-US" sz="3200" i="1" dirty="0">
                <a:latin typeface="Gill Sans MT" panose="020B0502020104020203" pitchFamily="34" charset="77"/>
              </a:rPr>
              <a:t>Chicago Children’s Museum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406F55-DCC1-BD47-81CA-CBCC42617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408" y="2090736"/>
            <a:ext cx="4711246" cy="3133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0681A2-57A5-E64F-B976-0529B6FC2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085" y="2076450"/>
            <a:ext cx="47498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86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C40C76-2EBE-F242-8D9B-0E945063FD20}"/>
              </a:ext>
            </a:extLst>
          </p:cNvPr>
          <p:cNvSpPr txBox="1"/>
          <p:nvPr/>
        </p:nvSpPr>
        <p:spPr>
          <a:xfrm>
            <a:off x="2138363" y="742947"/>
            <a:ext cx="7915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Gill Sans MT" panose="020B0502020104020203" pitchFamily="34" charset="77"/>
              </a:rPr>
              <a:t>International Family Equality Day and Pride Month</a:t>
            </a:r>
          </a:p>
          <a:p>
            <a:pPr algn="ctr"/>
            <a:r>
              <a:rPr lang="en-US" sz="3200" i="1" dirty="0">
                <a:latin typeface="Gill Sans MT" panose="020B0502020104020203" pitchFamily="34" charset="77"/>
              </a:rPr>
              <a:t>Chicago Children’s Museum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8A7F2-481F-F549-B0D1-8A824D7FF47F}"/>
              </a:ext>
            </a:extLst>
          </p:cNvPr>
          <p:cNvSpPr txBox="1"/>
          <p:nvPr/>
        </p:nvSpPr>
        <p:spPr>
          <a:xfrm>
            <a:off x="1681163" y="2114544"/>
            <a:ext cx="882967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museum set up a Hospitality Suite and Resource Room, with “Materials and Support for LGBT families and friends.”</a:t>
            </a:r>
          </a:p>
          <a:p>
            <a:endParaRPr lang="en-US" sz="1200" dirty="0"/>
          </a:p>
          <a:p>
            <a:r>
              <a:rPr lang="en-US" sz="2400" dirty="0"/>
              <a:t>And invited visitors to: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Write on a chalkboard, expressing their ideas about “What Makes a Family?” and reflecting on commonalties among families.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Make Family Flags to share the unique make-up of all families.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 part of a family group photo in front of the Rainbow Staircase.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Participate in a video shoot about what makes their family special.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94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F069D3-8B9D-D149-840B-1465A5CB7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093" y="1041401"/>
            <a:ext cx="7043632" cy="4677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D7F041-850E-5D4C-BF1B-F96A1B670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33" y="635000"/>
            <a:ext cx="5810927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3275F6-2D8F-354C-99F8-07A2B266F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790" y="732628"/>
            <a:ext cx="7652421" cy="5192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307FF1-7ED6-484B-90CA-F51A07956A89}"/>
              </a:ext>
            </a:extLst>
          </p:cNvPr>
          <p:cNvSpPr txBox="1"/>
          <p:nvPr/>
        </p:nvSpPr>
        <p:spPr>
          <a:xfrm>
            <a:off x="2331245" y="6129330"/>
            <a:ext cx="7529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Gill Sans MT" panose="020B0502020104020203" pitchFamily="34" charset="77"/>
              </a:rPr>
              <a:t>Santos-Volpe Family at Chicago Children’s Museum, Windy City Times, Hal </a:t>
            </a:r>
            <a:r>
              <a:rPr lang="en-US" i="1" dirty="0" err="1">
                <a:latin typeface="Gill Sans MT" panose="020B0502020104020203" pitchFamily="34" charset="77"/>
              </a:rPr>
              <a:t>Baim</a:t>
            </a:r>
            <a:r>
              <a:rPr lang="en-US" i="1" dirty="0">
                <a:latin typeface="Gill Sans MT" panose="020B0502020104020203" pitchFamily="34" charset="77"/>
              </a:rPr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3917885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307FF1-7ED6-484B-90CA-F51A07956A89}"/>
              </a:ext>
            </a:extLst>
          </p:cNvPr>
          <p:cNvSpPr txBox="1"/>
          <p:nvPr/>
        </p:nvSpPr>
        <p:spPr>
          <a:xfrm>
            <a:off x="2815233" y="5972162"/>
            <a:ext cx="656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Gill Sans MT" panose="020B0502020104020203" pitchFamily="34" charset="77"/>
              </a:rPr>
              <a:t>Pride Month Drag Queen Story Time at Chicago Children’s Museum, 2018</a:t>
            </a:r>
          </a:p>
        </p:txBody>
      </p:sp>
      <p:pic>
        <p:nvPicPr>
          <p:cNvPr id="2" name="Drag Queen Story Time.mp4">
            <a:hlinkClick r:id="" action="ppaction://media"/>
            <a:extLst>
              <a:ext uri="{FF2B5EF4-FFF2-40B4-BE49-F238E27FC236}">
                <a16:creationId xmlns:a16="http://schemas.microsoft.com/office/drawing/2014/main" id="{FF7D477B-8AB6-A54D-933F-A0A37357C4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1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A032D3-DDF4-C24E-8067-1B151C90C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178" y="0"/>
            <a:ext cx="9825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763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BEF43D-3358-BF4D-AE6A-FD699CD2E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0" y="12700"/>
            <a:ext cx="88265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02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DDEE8B-2863-0C49-B3C2-3588A942F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056" y="196056"/>
            <a:ext cx="6465888" cy="64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437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176C9-6BA4-E440-8B62-7CD6D685D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75" y="628650"/>
            <a:ext cx="6419850" cy="49486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4185DF-4E87-6E4D-8B93-4A24AE576864}"/>
              </a:ext>
            </a:extLst>
          </p:cNvPr>
          <p:cNvSpPr txBox="1"/>
          <p:nvPr/>
        </p:nvSpPr>
        <p:spPr>
          <a:xfrm>
            <a:off x="3967163" y="5786438"/>
            <a:ext cx="425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Gill Sans MT" panose="020B0502020104020203" pitchFamily="34" charset="77"/>
              </a:rPr>
              <a:t>Habitot</a:t>
            </a:r>
            <a:r>
              <a:rPr lang="en-US" i="1" dirty="0">
                <a:latin typeface="Gill Sans MT" panose="020B0502020104020203" pitchFamily="34" charset="77"/>
              </a:rPr>
              <a:t> Children’s Museum, Berkeley, California</a:t>
            </a:r>
          </a:p>
        </p:txBody>
      </p:sp>
    </p:spTree>
    <p:extLst>
      <p:ext uri="{BB962C8B-B14F-4D97-AF65-F5344CB8AC3E}">
        <p14:creationId xmlns:p14="http://schemas.microsoft.com/office/powerpoint/2010/main" val="1196157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4185DF-4E87-6E4D-8B93-4A24AE576864}"/>
              </a:ext>
            </a:extLst>
          </p:cNvPr>
          <p:cNvSpPr txBox="1"/>
          <p:nvPr/>
        </p:nvSpPr>
        <p:spPr>
          <a:xfrm>
            <a:off x="1952625" y="6086482"/>
            <a:ext cx="828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Gill Sans MT" panose="020B0502020104020203" pitchFamily="34" charset="77"/>
              </a:rPr>
              <a:t>Juneteenth Drag Queen Story Hour, Beatrice L. Thomas aka Black </a:t>
            </a:r>
            <a:r>
              <a:rPr lang="en-US" i="1" dirty="0" err="1">
                <a:latin typeface="Gill Sans MT" panose="020B0502020104020203" pitchFamily="34" charset="77"/>
              </a:rPr>
              <a:t>Benatar</a:t>
            </a:r>
            <a:r>
              <a:rPr lang="en-US" i="1" dirty="0">
                <a:latin typeface="Gill Sans MT" panose="020B0502020104020203" pitchFamily="34" charset="77"/>
              </a:rPr>
              <a:t>, Berkeley Art Center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737C5-9A3C-DF48-BD28-291FEABA5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776281"/>
            <a:ext cx="5043488" cy="504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206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6E1B9A-0BEA-3946-8691-1249242D0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081" y="650081"/>
            <a:ext cx="5557838" cy="555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007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307FF1-7ED6-484B-90CA-F51A07956A89}"/>
              </a:ext>
            </a:extLst>
          </p:cNvPr>
          <p:cNvSpPr txBox="1"/>
          <p:nvPr/>
        </p:nvSpPr>
        <p:spPr>
          <a:xfrm>
            <a:off x="5075635" y="5986450"/>
            <a:ext cx="204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Gill Sans MT" panose="020B0502020104020203" pitchFamily="34" charset="77"/>
              </a:rPr>
              <a:t>Desmond Is Amazing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CDD62E-B1F2-D141-A81A-1929B3659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543" y="1074736"/>
            <a:ext cx="8246914" cy="464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514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307FF1-7ED6-484B-90CA-F51A07956A89}"/>
              </a:ext>
            </a:extLst>
          </p:cNvPr>
          <p:cNvSpPr txBox="1"/>
          <p:nvPr/>
        </p:nvSpPr>
        <p:spPr>
          <a:xfrm>
            <a:off x="1238250" y="5786426"/>
            <a:ext cx="971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effectLst/>
                <a:latin typeface="Gill Sans MT" panose="020B0502020104020203" pitchFamily="34" charset="77"/>
              </a:rPr>
              <a:t>Preparing for Mini-Vogue Ball, Desmond is Amazing and </a:t>
            </a:r>
            <a:r>
              <a:rPr lang="en-US" i="1" dirty="0" err="1">
                <a:solidFill>
                  <a:srgbClr val="000000"/>
                </a:solidFill>
                <a:effectLst/>
                <a:latin typeface="Gill Sans MT" panose="020B0502020104020203" pitchFamily="34" charset="77"/>
              </a:rPr>
              <a:t>Quenton</a:t>
            </a:r>
            <a:r>
              <a:rPr lang="en-US" i="1" dirty="0">
                <a:solidFill>
                  <a:srgbClr val="000000"/>
                </a:solidFill>
                <a:effectLst/>
                <a:latin typeface="Gill Sans MT" panose="020B0502020104020203" pitchFamily="34" charset="77"/>
              </a:rPr>
              <a:t> Stuckey, Children’s Museum of the Arts, 2019</a:t>
            </a:r>
            <a:endParaRPr lang="en-US" i="1" dirty="0">
              <a:latin typeface="Gill Sans MT" panose="020B050202010402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25EEF-8EDD-FB4F-9975-9C499DE4E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82" y="1066798"/>
            <a:ext cx="10174436" cy="447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97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op2.jpg">
            <a:extLst>
              <a:ext uri="{FF2B5EF4-FFF2-40B4-BE49-F238E27FC236}">
                <a16:creationId xmlns:a16="http://schemas.microsoft.com/office/drawing/2014/main" id="{3445C6BF-4FD1-964B-8DD0-B8C1B7DB6913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794" y="550069"/>
            <a:ext cx="7872413" cy="5757863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21980607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E1B9DCC-3A3E-E744-BC7A-6D58A0CD8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402" y="0"/>
            <a:ext cx="5020172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63DE87-AB51-0E4E-B10C-64DE63063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0"/>
            <a:ext cx="5020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767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ABEDA6-2BCE-8D45-A20C-764B7183A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650" y="656868"/>
            <a:ext cx="8368701" cy="554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864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631D42-A58F-4E4D-8FA1-BC5A8E6D7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122" y="539750"/>
            <a:ext cx="8209757" cy="543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048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183C0-7784-DC4A-9825-E97B93E41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830" y="695327"/>
            <a:ext cx="7404340" cy="4905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D2DC7C-E4C4-5347-9957-000462D91C56}"/>
              </a:ext>
            </a:extLst>
          </p:cNvPr>
          <p:cNvSpPr txBox="1"/>
          <p:nvPr/>
        </p:nvSpPr>
        <p:spPr>
          <a:xfrm>
            <a:off x="2688432" y="5815013"/>
            <a:ext cx="6815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Gill Sans MT" panose="020B0502020104020203" pitchFamily="34" charset="77"/>
              </a:rPr>
              <a:t>Black Lesbian Contingent, San Francisco Pride Parade, 1991 by H. </a:t>
            </a:r>
            <a:r>
              <a:rPr lang="en-US" i="1" dirty="0" err="1">
                <a:latin typeface="Gill Sans MT" panose="020B0502020104020203" pitchFamily="34" charset="77"/>
              </a:rPr>
              <a:t>Lenn</a:t>
            </a:r>
            <a:r>
              <a:rPr lang="en-US" i="1" dirty="0">
                <a:latin typeface="Gill Sans MT" panose="020B0502020104020203" pitchFamily="34" charset="77"/>
              </a:rPr>
              <a:t> Keller</a:t>
            </a:r>
          </a:p>
        </p:txBody>
      </p:sp>
    </p:spTree>
    <p:extLst>
      <p:ext uri="{BB962C8B-B14F-4D97-AF65-F5344CB8AC3E}">
        <p14:creationId xmlns:p14="http://schemas.microsoft.com/office/powerpoint/2010/main" val="38737946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2E19D3-1753-D940-B38B-E25B11214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1" y="957262"/>
            <a:ext cx="5057774" cy="5057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2FE24-F63C-3143-A792-F132525AC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50" y="1354136"/>
            <a:ext cx="5724080" cy="4264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798C47-05BA-174F-A08C-920142DFB066}"/>
              </a:ext>
            </a:extLst>
          </p:cNvPr>
          <p:cNvSpPr txBox="1"/>
          <p:nvPr/>
        </p:nvSpPr>
        <p:spPr>
          <a:xfrm>
            <a:off x="5193506" y="6229350"/>
            <a:ext cx="180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Gill Sans MT" panose="020B0502020104020203" pitchFamily="34" charset="77"/>
              </a:rPr>
              <a:t>The Q Sides, 2015</a:t>
            </a:r>
          </a:p>
        </p:txBody>
      </p:sp>
    </p:spTree>
    <p:extLst>
      <p:ext uri="{BB962C8B-B14F-4D97-AF65-F5344CB8AC3E}">
        <p14:creationId xmlns:p14="http://schemas.microsoft.com/office/powerpoint/2010/main" val="12104145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446A9-7895-4042-9A30-D24C93403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880" y="0"/>
            <a:ext cx="9212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06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307FF1-7ED6-484B-90CA-F51A07956A89}"/>
              </a:ext>
            </a:extLst>
          </p:cNvPr>
          <p:cNvSpPr txBox="1"/>
          <p:nvPr/>
        </p:nvSpPr>
        <p:spPr>
          <a:xfrm>
            <a:off x="3103960" y="6129330"/>
            <a:ext cx="598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Gill Sans MT" panose="020B0502020104020203" pitchFamily="34" charset="77"/>
              </a:rPr>
              <a:t>Participant in Bay Area American Indian Two-Spirits Pow Wow,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7774DD-E2AC-1C43-98B1-208E30995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00081"/>
            <a:ext cx="8382000" cy="53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441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307FF1-7ED6-484B-90CA-F51A07956A89}"/>
              </a:ext>
            </a:extLst>
          </p:cNvPr>
          <p:cNvSpPr txBox="1"/>
          <p:nvPr/>
        </p:nvSpPr>
        <p:spPr>
          <a:xfrm>
            <a:off x="3876080" y="6129330"/>
            <a:ext cx="443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Gill Sans MT" panose="020B0502020104020203" pitchFamily="34" charset="77"/>
              </a:rPr>
              <a:t>Rainbow Flag (foreground) by Gilbert Baker, 1978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2A6B2-F499-1A4A-BFCE-0334C89E4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187" y="823912"/>
            <a:ext cx="7641569" cy="506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595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E132C7-3C98-6E4C-8300-B32BD49B8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683" y="0"/>
            <a:ext cx="9166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343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5C518C-1613-EF4C-9E79-E5398A09C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92100"/>
            <a:ext cx="102870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59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raffe guts.jpg">
            <a:extLst>
              <a:ext uri="{FF2B5EF4-FFF2-40B4-BE49-F238E27FC236}">
                <a16:creationId xmlns:a16="http://schemas.microsoft.com/office/drawing/2014/main" id="{934338DA-85B1-2B41-A011-9AA98F4EC685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5531" y="700088"/>
            <a:ext cx="7500938" cy="5457825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30287036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307FF1-7ED6-484B-90CA-F51A07956A89}"/>
              </a:ext>
            </a:extLst>
          </p:cNvPr>
          <p:cNvSpPr txBox="1"/>
          <p:nvPr/>
        </p:nvSpPr>
        <p:spPr>
          <a:xfrm>
            <a:off x="3018235" y="6043603"/>
            <a:ext cx="6155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Gill Sans MT" panose="020B0502020104020203" pitchFamily="34" charset="77"/>
              </a:rPr>
              <a:t>You Make Me Feel (Mighty Real) by Sylvester, 1978.  Video by </a:t>
            </a:r>
            <a:r>
              <a:rPr lang="en-US" i="1" dirty="0" err="1">
                <a:latin typeface="Gill Sans MT" panose="020B0502020104020203" pitchFamily="34" charset="77"/>
              </a:rPr>
              <a:t>Lázaro</a:t>
            </a:r>
            <a:r>
              <a:rPr lang="en-US" i="1" dirty="0">
                <a:latin typeface="Gill Sans MT" panose="020B0502020104020203" pitchFamily="34" charset="77"/>
              </a:rPr>
              <a:t>.</a:t>
            </a:r>
          </a:p>
          <a:p>
            <a:endParaRPr lang="en-US" i="1" dirty="0">
              <a:latin typeface="Gill Sans MT" panose="020B0502020104020203" pitchFamily="34" charset="77"/>
            </a:endParaRPr>
          </a:p>
        </p:txBody>
      </p:sp>
      <p:pic>
        <p:nvPicPr>
          <p:cNvPr id="2" name="Sylvester - You Make Me Feel (Mighty Real) - 1978 (By Lázaro).mp4">
            <a:hlinkClick r:id="" action="ppaction://media"/>
            <a:extLst>
              <a:ext uri="{FF2B5EF4-FFF2-40B4-BE49-F238E27FC236}">
                <a16:creationId xmlns:a16="http://schemas.microsoft.com/office/drawing/2014/main" id="{86E4ADB2-3AE1-744F-9F6D-04CBDD0560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1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5E3B0C-77A8-6146-ADAF-82462D9B5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335" y="645316"/>
            <a:ext cx="4555331" cy="45553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76687-E611-0D4B-B2FE-719C325366B3}"/>
              </a:ext>
            </a:extLst>
          </p:cNvPr>
          <p:cNvSpPr txBox="1"/>
          <p:nvPr/>
        </p:nvSpPr>
        <p:spPr>
          <a:xfrm>
            <a:off x="5622132" y="5314951"/>
            <a:ext cx="947737" cy="542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B26FF"/>
                </a:solidFill>
                <a:latin typeface="Gill Sans MT" panose="020B0502020104020203" pitchFamily="34" charset="77"/>
              </a:rPr>
              <a:t>Kiitos</a:t>
            </a:r>
            <a:endParaRPr lang="en-US" sz="2800" i="1" dirty="0">
              <a:solidFill>
                <a:srgbClr val="0B26FF"/>
              </a:solidFill>
              <a:latin typeface="Gill Sans MT" panose="020B0502020104020203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DF1BC4-2CC3-C64E-9E2C-67FCDA128BCE}"/>
              </a:ext>
            </a:extLst>
          </p:cNvPr>
          <p:cNvSpPr txBox="1"/>
          <p:nvPr/>
        </p:nvSpPr>
        <p:spPr>
          <a:xfrm>
            <a:off x="4139803" y="5800719"/>
            <a:ext cx="3912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A207FF"/>
                </a:solidFill>
                <a:latin typeface="Gill Sans MT" panose="020B0502020104020203" pitchFamily="34" charset="77"/>
              </a:rPr>
              <a:t>Email me at </a:t>
            </a:r>
            <a:r>
              <a:rPr lang="en-US" sz="2000" i="1" dirty="0" err="1">
                <a:solidFill>
                  <a:srgbClr val="A207FF"/>
                </a:solidFill>
                <a:latin typeface="Gill Sans MT" panose="020B0502020104020203" pitchFamily="34" charset="77"/>
              </a:rPr>
              <a:t>therese.quinn@gmail.com</a:t>
            </a:r>
            <a:endParaRPr lang="en-US" sz="2000" i="1" dirty="0">
              <a:solidFill>
                <a:srgbClr val="A207FF"/>
              </a:solidFill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25272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ndparents Card.jpg">
            <a:extLst>
              <a:ext uri="{FF2B5EF4-FFF2-40B4-BE49-F238E27FC236}">
                <a16:creationId xmlns:a16="http://schemas.microsoft.com/office/drawing/2014/main" id="{561EB004-3B8A-9C42-8D76-B737D51AC13B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2918" y="1371600"/>
            <a:ext cx="9146164" cy="4102101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536512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te yoruba grandchildren.jpg">
            <a:extLst>
              <a:ext uri="{FF2B5EF4-FFF2-40B4-BE49-F238E27FC236}">
                <a16:creationId xmlns:a16="http://schemas.microsoft.com/office/drawing/2014/main" id="{3AEE0993-8997-EC4A-804D-B06B1CA33562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0151" y="800106"/>
            <a:ext cx="4610099" cy="4499152"/>
          </a:xfrm>
          <a:prstGeom prst="rect">
            <a:avLst/>
          </a:prstGeom>
          <a:ln>
            <a:round/>
          </a:ln>
        </p:spPr>
      </p:pic>
      <p:pic>
        <p:nvPicPr>
          <p:cNvPr id="4" name="Multiracial.jpg">
            <a:extLst>
              <a:ext uri="{FF2B5EF4-FFF2-40B4-BE49-F238E27FC236}">
                <a16:creationId xmlns:a16="http://schemas.microsoft.com/office/drawing/2014/main" id="{9064946A-DCD9-3848-90A3-C4AD183195D5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9687" y="1382544"/>
            <a:ext cx="4797424" cy="4532488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4173637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m Ind greatgrandma.jpg">
            <a:extLst>
              <a:ext uri="{FF2B5EF4-FFF2-40B4-BE49-F238E27FC236}">
                <a16:creationId xmlns:a16="http://schemas.microsoft.com/office/drawing/2014/main" id="{508F8363-1BF3-834A-82A7-31B08DC133E8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4481" y="0"/>
            <a:ext cx="9063038" cy="6934200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2705530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6355</TotalTime>
  <Words>337</Words>
  <Application>Microsoft Macintosh PowerPoint</Application>
  <PresentationFormat>Widescreen</PresentationFormat>
  <Paragraphs>53</Paragraphs>
  <Slides>61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44</cp:revision>
  <dcterms:created xsi:type="dcterms:W3CDTF">2019-10-28T14:11:06Z</dcterms:created>
  <dcterms:modified xsi:type="dcterms:W3CDTF">2019-11-04T23:35:39Z</dcterms:modified>
</cp:coreProperties>
</file>